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2"/>
  </p:notesMasterIdLst>
  <p:handoutMasterIdLst>
    <p:handoutMasterId r:id="rId33"/>
  </p:handoutMasterIdLst>
  <p:sldIdLst>
    <p:sldId id="283" r:id="rId3"/>
    <p:sldId id="257" r:id="rId4"/>
    <p:sldId id="305" r:id="rId5"/>
    <p:sldId id="268" r:id="rId6"/>
    <p:sldId id="306" r:id="rId7"/>
    <p:sldId id="263" r:id="rId8"/>
    <p:sldId id="282" r:id="rId9"/>
    <p:sldId id="270" r:id="rId10"/>
    <p:sldId id="307" r:id="rId11"/>
    <p:sldId id="284" r:id="rId12"/>
    <p:sldId id="308" r:id="rId13"/>
    <p:sldId id="309" r:id="rId14"/>
    <p:sldId id="310" r:id="rId15"/>
    <p:sldId id="285" r:id="rId16"/>
    <p:sldId id="286" r:id="rId17"/>
    <p:sldId id="287" r:id="rId18"/>
    <p:sldId id="288" r:id="rId19"/>
    <p:sldId id="289" r:id="rId20"/>
    <p:sldId id="290" r:id="rId21"/>
    <p:sldId id="291" r:id="rId22"/>
    <p:sldId id="292" r:id="rId23"/>
    <p:sldId id="293" r:id="rId24"/>
    <p:sldId id="294" r:id="rId25"/>
    <p:sldId id="295" r:id="rId26"/>
    <p:sldId id="296" r:id="rId27"/>
    <p:sldId id="297" r:id="rId28"/>
    <p:sldId id="298" r:id="rId29"/>
    <p:sldId id="299" r:id="rId30"/>
    <p:sldId id="300" r:id="rId3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71" autoAdjust="0"/>
  </p:normalViewPr>
  <p:slideViewPr>
    <p:cSldViewPr>
      <p:cViewPr>
        <p:scale>
          <a:sx n="76" d="100"/>
          <a:sy n="76" d="100"/>
        </p:scale>
        <p:origin x="-444" y="8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325298-31E8-4611-AF83-10B5327DB931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CD146C-C6F2-450A-8305-DA7B7BD85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333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BA7E4CB-C35E-493F-95C8-804FD3EAFD63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EB883C8-0E00-4F0C-BC1B-915CD6DE8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031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B883C8-0E00-4F0C-BC1B-915CD6DE8BA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8730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B883C8-0E00-4F0C-BC1B-915CD6DE8BA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4682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D4694-A030-4AE7-AC28-D2860BFABF8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8427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B883C8-0E00-4F0C-BC1B-915CD6DE8BA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6820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B883C8-0E00-4F0C-BC1B-915CD6DE8BA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3518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B883C8-0E00-4F0C-BC1B-915CD6DE8BA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2859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1100" y="706438"/>
            <a:ext cx="4648200" cy="3486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1100" y="706438"/>
            <a:ext cx="4648200" cy="3486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1100" y="706438"/>
            <a:ext cx="4648200" cy="3486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1100" y="706438"/>
            <a:ext cx="4648200" cy="3486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1100" y="706438"/>
            <a:ext cx="4648200" cy="3486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B883C8-0E00-4F0C-BC1B-915CD6DE8BA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758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1100" y="706438"/>
            <a:ext cx="4648200" cy="3486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1100" y="706438"/>
            <a:ext cx="4648200" cy="3486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1100" y="706438"/>
            <a:ext cx="4648200" cy="3486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1100" y="706438"/>
            <a:ext cx="4648200" cy="3486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1100" y="706438"/>
            <a:ext cx="4648200" cy="3486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1100" y="706438"/>
            <a:ext cx="4648200" cy="3486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1100" y="706438"/>
            <a:ext cx="4648200" cy="3486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1100" y="706438"/>
            <a:ext cx="4648200" cy="3486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1100" y="706438"/>
            <a:ext cx="4648200" cy="3486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1100" y="706438"/>
            <a:ext cx="4648200" cy="3486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B883C8-0E00-4F0C-BC1B-915CD6DE8BA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8100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B883C8-0E00-4F0C-BC1B-915CD6DE8BA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6120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B883C8-0E00-4F0C-BC1B-915CD6DE8BA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4819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B883C8-0E00-4F0C-BC1B-915CD6DE8BA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8099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B883C8-0E00-4F0C-BC1B-915CD6DE8BA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2880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B883C8-0E00-4F0C-BC1B-915CD6DE8BA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1943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B883C8-0E00-4F0C-BC1B-915CD6DE8BA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922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1AB45-2771-4BEE-A3A3-646C5B644A90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230E5-854A-4FC7-BCD2-9943EC645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15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1AB45-2771-4BEE-A3A3-646C5B644A90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230E5-854A-4FC7-BCD2-9943EC645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452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1AB45-2771-4BEE-A3A3-646C5B644A90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230E5-854A-4FC7-BCD2-9943EC645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5024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4163" y="444500"/>
            <a:ext cx="8574087" cy="1468438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rIns="182880" bIns="365760" anchor="b">
            <a:normAutofit/>
          </a:bodyPr>
          <a:lstStyle/>
          <a:p>
            <a:pPr>
              <a:spcBef>
                <a:spcPct val="0"/>
              </a:spcBef>
              <a:defRPr/>
            </a:pPr>
            <a:endParaRPr sz="4200">
              <a:solidFill>
                <a:prstClr val="white"/>
              </a:solidFill>
              <a:latin typeface="Corbel"/>
            </a:endParaRPr>
          </a:p>
        </p:txBody>
      </p: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284163" y="1906588"/>
            <a:ext cx="8575675" cy="138112"/>
            <a:chOff x="284163" y="1759424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84163" y="1759424"/>
              <a:ext cx="2743423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025998" y="1759424"/>
              <a:ext cx="160033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6328" y="1759424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8231188" y="444500"/>
            <a:ext cx="5873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600" smtClean="0">
                <a:solidFill>
                  <a:srgbClr val="FFFFFF"/>
                </a:solidFill>
                <a:latin typeface="Calibri" pitchFamily="34" charset="0"/>
                <a:sym typeface="Wingdings" pitchFamily="2" charset="2"/>
              </a:rPr>
              <a:t></a:t>
            </a:r>
            <a:endParaRPr lang="en-US" altLang="en-US" sz="3600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4163" y="6227763"/>
            <a:ext cx="8574087" cy="173037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1341" y="449005"/>
            <a:ext cx="7808976" cy="1088136"/>
          </a:xfrm>
          <a:noFill/>
        </p:spPr>
        <p:txBody>
          <a:bodyPr anchor="b" anchorCtr="0"/>
          <a:lstStyle>
            <a:lvl1pPr marL="0" algn="l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4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6205" y="1532427"/>
            <a:ext cx="7754112" cy="484632"/>
          </a:xfrm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CED3E41-E2DE-48B7-AD25-2C05D8372D60}" type="datetime4">
              <a:rPr lang="en-US"/>
              <a:pPr>
                <a:defRPr/>
              </a:pPr>
              <a:t>September 28, 2017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0F87A81-1C87-4B31-9A0B-23518EC713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2852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4163" y="455613"/>
            <a:ext cx="8574087" cy="1133475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>
              <a:solidFill>
                <a:prstClr val="white"/>
              </a:solidFill>
            </a:endParaRPr>
          </a:p>
        </p:txBody>
      </p:sp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284163" y="1577975"/>
            <a:ext cx="8575675" cy="136525"/>
            <a:chOff x="284163" y="1577847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84163" y="1577847"/>
              <a:ext cx="160033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884493" y="1577847"/>
              <a:ext cx="2743423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6328" y="1577847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0D29F70-C000-4C00-A20D-F888E1E36CA1}" type="datetimeFigureOut">
              <a:rPr lang="en-US"/>
              <a:pPr>
                <a:defRPr/>
              </a:pPr>
              <a:t>9/28/2017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8EA7055-7954-4035-A1C3-78D4D67CC0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2210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4163" y="444500"/>
            <a:ext cx="8574087" cy="1468438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rIns="182880" bIns="365760" anchor="b">
            <a:normAutofit/>
          </a:bodyPr>
          <a:lstStyle/>
          <a:p>
            <a:pPr>
              <a:spcBef>
                <a:spcPct val="0"/>
              </a:spcBef>
              <a:defRPr/>
            </a:pPr>
            <a:endParaRPr sz="4200">
              <a:solidFill>
                <a:prstClr val="white"/>
              </a:solidFill>
              <a:latin typeface="Corbel"/>
            </a:endParaRPr>
          </a:p>
        </p:txBody>
      </p: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284163" y="1906588"/>
            <a:ext cx="8575675" cy="138112"/>
            <a:chOff x="284163" y="1759424"/>
            <a:chExt cx="8576373" cy="137411"/>
          </a:xfrm>
        </p:grpSpPr>
        <p:sp>
          <p:nvSpPr>
            <p:cNvPr id="7" name="Rectangle 6"/>
            <p:cNvSpPr/>
            <p:nvPr/>
          </p:nvSpPr>
          <p:spPr>
            <a:xfrm>
              <a:off x="284163" y="1759424"/>
              <a:ext cx="2743423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025998" y="1759424"/>
              <a:ext cx="160033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26328" y="1759424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8231188" y="444500"/>
            <a:ext cx="5873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600" smtClean="0">
                <a:solidFill>
                  <a:srgbClr val="FFFFFF"/>
                </a:solidFill>
                <a:latin typeface="Calibri" pitchFamily="34" charset="0"/>
                <a:sym typeface="Wingdings" pitchFamily="2" charset="2"/>
              </a:rPr>
              <a:t></a:t>
            </a:r>
            <a:endParaRPr lang="en-US" altLang="en-US" sz="3600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2017058"/>
            <a:ext cx="8574087" cy="4377391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20" y="1532965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3" y="444728"/>
            <a:ext cx="7810967" cy="1088237"/>
          </a:xfrm>
          <a:noFill/>
        </p:spPr>
        <p:txBody>
          <a:bodyPr anchor="b" anchorCtr="0"/>
          <a:lstStyle>
            <a:lvl1pPr algn="l">
              <a:lnSpc>
                <a:spcPts val="46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B98CB94-A6AA-4378-B0DF-D38E79BA21F3}" type="datetimeFigureOut">
              <a:rPr lang="en-US"/>
              <a:pPr>
                <a:defRPr/>
              </a:pPr>
              <a:t>9/28/2017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F89EC13-C176-4F10-9A4F-C53CCD32E6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2283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4163" y="480218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rIns="182880" bIns="365760" anchor="b">
            <a:normAutofit/>
          </a:bodyPr>
          <a:lstStyle/>
          <a:p>
            <a:pPr>
              <a:spcBef>
                <a:spcPct val="0"/>
              </a:spcBef>
              <a:defRPr/>
            </a:pPr>
            <a:endParaRPr sz="4200">
              <a:solidFill>
                <a:prstClr val="white"/>
              </a:solidFill>
              <a:latin typeface="Corbel"/>
            </a:endParaRPr>
          </a:p>
        </p:txBody>
      </p:sp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284163" y="6262688"/>
            <a:ext cx="8575675" cy="138112"/>
            <a:chOff x="284163" y="1759424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84163" y="1759424"/>
              <a:ext cx="2743423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025998" y="1759424"/>
              <a:ext cx="160033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6328" y="1759424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8231188" y="4802188"/>
            <a:ext cx="5873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600" smtClean="0">
                <a:solidFill>
                  <a:srgbClr val="FFFFFF"/>
                </a:solidFill>
                <a:latin typeface="Calibri" pitchFamily="34" charset="0"/>
                <a:sym typeface="Wingdings" pitchFamily="2" charset="2"/>
              </a:rPr>
              <a:t></a:t>
            </a:r>
            <a:endParaRPr lang="en-US" altLang="en-US" sz="3600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4814125"/>
            <a:ext cx="7772400" cy="1051560"/>
          </a:xfrm>
          <a:noFill/>
        </p:spPr>
        <p:txBody>
          <a:bodyPr anchor="b" anchorCtr="0"/>
          <a:lstStyle>
            <a:lvl1pPr algn="l" defTabSz="914400" rtl="0" eaLnBrk="1" latinLnBrk="0" hangingPunct="1">
              <a:spcBef>
                <a:spcPct val="0"/>
              </a:spcBef>
              <a:buNone/>
              <a:defRPr sz="42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488" y="5861304"/>
            <a:ext cx="7735824" cy="402336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8F78D1B-BB73-41B2-8202-C6678B761557}" type="datetime4">
              <a:rPr lang="en-US"/>
              <a:pPr>
                <a:defRPr/>
              </a:pPr>
              <a:t>September 28, 2017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119040A-90ED-429A-9E29-63CB425128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7716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4163" y="480218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rIns="182880" bIns="365760" anchor="b">
            <a:normAutofit/>
          </a:bodyPr>
          <a:lstStyle/>
          <a:p>
            <a:pPr>
              <a:spcBef>
                <a:spcPct val="0"/>
              </a:spcBef>
              <a:defRPr/>
            </a:pPr>
            <a:endParaRPr sz="4200">
              <a:solidFill>
                <a:prstClr val="white"/>
              </a:solidFill>
              <a:latin typeface="Corbel"/>
            </a:endParaRPr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284163" y="6262688"/>
            <a:ext cx="8575675" cy="138112"/>
            <a:chOff x="284163" y="1759424"/>
            <a:chExt cx="8576373" cy="137411"/>
          </a:xfrm>
        </p:grpSpPr>
        <p:sp>
          <p:nvSpPr>
            <p:cNvPr id="7" name="Rectangle 6"/>
            <p:cNvSpPr/>
            <p:nvPr/>
          </p:nvSpPr>
          <p:spPr>
            <a:xfrm>
              <a:off x="284163" y="1759424"/>
              <a:ext cx="2743423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3025998" y="1759424"/>
              <a:ext cx="160033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4626328" y="1759424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8231188" y="4802188"/>
            <a:ext cx="5873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600" smtClean="0">
                <a:solidFill>
                  <a:srgbClr val="FFFFFF"/>
                </a:solidFill>
                <a:latin typeface="Calibri" pitchFamily="34" charset="0"/>
                <a:sym typeface="Wingdings" pitchFamily="2" charset="2"/>
              </a:rPr>
              <a:t></a:t>
            </a:r>
            <a:endParaRPr lang="en-US" altLang="en-US" sz="3600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443754"/>
            <a:ext cx="8574087" cy="4370293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306" y="4814047"/>
            <a:ext cx="7772400" cy="1048871"/>
          </a:xfrm>
          <a:noFill/>
        </p:spPr>
        <p:txBody>
          <a:bodyPr anchor="b" anchorCtr="0"/>
          <a:lstStyle>
            <a:lvl1pPr algn="l">
              <a:defRPr sz="42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647" y="5862918"/>
            <a:ext cx="7732059" cy="403412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27C70B9-D21E-4BDB-A1C7-272EA1BAA0BE}" type="datetimeFigureOut">
              <a:rPr lang="en-US"/>
              <a:pPr>
                <a:defRPr/>
              </a:pPr>
              <a:t>9/28/2017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B38F5FF-B730-46C2-9FFB-93F240B2BA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8451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4163" y="455613"/>
            <a:ext cx="8574087" cy="1133475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>
              <a:solidFill>
                <a:prstClr val="white"/>
              </a:solidFill>
            </a:endParaRPr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284163" y="1577975"/>
            <a:ext cx="8575675" cy="136525"/>
            <a:chOff x="284163" y="1577847"/>
            <a:chExt cx="8576373" cy="137411"/>
          </a:xfrm>
        </p:grpSpPr>
        <p:sp>
          <p:nvSpPr>
            <p:cNvPr id="7" name="Rectangle 6"/>
            <p:cNvSpPr/>
            <p:nvPr/>
          </p:nvSpPr>
          <p:spPr>
            <a:xfrm>
              <a:off x="284163" y="1577847"/>
              <a:ext cx="160033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884493" y="1577847"/>
              <a:ext cx="2743423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4626328" y="1577847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12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188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032DF47-B5EB-4FA7-9E25-61B3CFB8ED3F}" type="datetimeFigureOut">
              <a:rPr lang="en-US"/>
              <a:pPr>
                <a:defRPr/>
              </a:pPr>
              <a:t>9/28/2017</a:t>
            </a:fld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C65DD04-A866-44A6-A9D3-3874B7F210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0340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613"/>
            <a:ext cx="8574087" cy="1133475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>
              <a:solidFill>
                <a:prstClr val="white"/>
              </a:solidFill>
            </a:endParaRPr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284163" y="1577975"/>
            <a:ext cx="8575675" cy="136525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33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4493" y="1577847"/>
              <a:ext cx="2743423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328" y="1577847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412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412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9495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9495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FBC22D5-ABFC-4E70-8B31-2D2377E036BC}" type="datetimeFigureOut">
              <a:rPr lang="en-US"/>
              <a:pPr>
                <a:defRPr/>
              </a:pPr>
              <a:t>9/28/2017</a:t>
            </a:fld>
            <a:endParaRPr lang="en-US"/>
          </a:p>
        </p:txBody>
      </p:sp>
      <p:sp>
        <p:nvSpPr>
          <p:cNvPr id="13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3FD6497-D05A-403A-A256-7396321909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7798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4163" y="455613"/>
            <a:ext cx="8574087" cy="1133475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>
              <a:solidFill>
                <a:prstClr val="white"/>
              </a:solidFill>
            </a:endParaRPr>
          </a:p>
        </p:txBody>
      </p: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284163" y="1577975"/>
            <a:ext cx="8575675" cy="136525"/>
            <a:chOff x="284163" y="1577847"/>
            <a:chExt cx="8576373" cy="137411"/>
          </a:xfrm>
        </p:grpSpPr>
        <p:sp>
          <p:nvSpPr>
            <p:cNvPr id="5" name="Rectangle 4"/>
            <p:cNvSpPr/>
            <p:nvPr/>
          </p:nvSpPr>
          <p:spPr>
            <a:xfrm>
              <a:off x="284163" y="1577847"/>
              <a:ext cx="160033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884493" y="1577847"/>
              <a:ext cx="2743423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4626328" y="1577847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1720F4F-2E90-4D21-994F-4C73BC8C7E6E}" type="datetimeFigureOut">
              <a:rPr lang="en-US"/>
              <a:pPr>
                <a:defRPr/>
              </a:pPr>
              <a:t>9/28/2017</a:t>
            </a:fld>
            <a:endParaRPr lang="en-US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9AA0D64-5E29-450C-9F71-9ED70EF932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146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1AB45-2771-4BEE-A3A3-646C5B644A90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230E5-854A-4FC7-BCD2-9943EC645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5905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84163" y="452438"/>
            <a:ext cx="8575675" cy="138112"/>
            <a:chOff x="284163" y="1577847"/>
            <a:chExt cx="8576373" cy="137411"/>
          </a:xfrm>
        </p:grpSpPr>
        <p:sp>
          <p:nvSpPr>
            <p:cNvPr id="3" name="Rectangle 2"/>
            <p:cNvSpPr/>
            <p:nvPr/>
          </p:nvSpPr>
          <p:spPr>
            <a:xfrm>
              <a:off x="284163" y="1577847"/>
              <a:ext cx="160033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1884493" y="1577847"/>
              <a:ext cx="2743423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4626328" y="1577847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EAC7C76-AA5A-4228-8EFB-BB1664200135}" type="datetimeFigureOut">
              <a:rPr lang="en-US"/>
              <a:pPr>
                <a:defRPr/>
              </a:pPr>
              <a:t>9/28/2017</a:t>
            </a:fld>
            <a:endParaRPr lang="en-US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98B1557-7E66-4121-BCB4-02852923CD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7334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284163" y="452438"/>
            <a:ext cx="8575675" cy="138112"/>
            <a:chOff x="284163" y="1577847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84163" y="1577847"/>
              <a:ext cx="160033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884493" y="1577847"/>
              <a:ext cx="2743423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6328" y="1577847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41" y="1298762"/>
            <a:ext cx="4069080" cy="1162050"/>
          </a:xfrm>
          <a:noFill/>
        </p:spPr>
        <p:txBody>
          <a:bodyPr anchor="b">
            <a:noAutofit/>
          </a:bodyPr>
          <a:lstStyle>
            <a:lvl1pPr algn="ctr">
              <a:defRPr sz="3200" b="1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567" y="914400"/>
            <a:ext cx="4069080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941" y="2456329"/>
            <a:ext cx="4069080" cy="318247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0B4BF59-CAFB-4030-9152-D90A70396E3F}" type="datetimeFigureOut">
              <a:rPr lang="en-US"/>
              <a:pPr>
                <a:defRPr/>
              </a:pPr>
              <a:t>9/28/2017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805A3C7-BE01-47FF-A899-D1A9AC7006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257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4163" y="480218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rIns="182880" bIns="365760" anchor="b">
            <a:normAutofit/>
          </a:bodyPr>
          <a:lstStyle/>
          <a:p>
            <a:pPr>
              <a:spcBef>
                <a:spcPct val="0"/>
              </a:spcBef>
              <a:defRPr/>
            </a:pPr>
            <a:endParaRPr sz="4200">
              <a:solidFill>
                <a:prstClr val="white"/>
              </a:solidFill>
              <a:latin typeface="Corbel"/>
            </a:endParaRPr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284163" y="6262688"/>
            <a:ext cx="8575675" cy="138112"/>
            <a:chOff x="284163" y="1759424"/>
            <a:chExt cx="8576373" cy="137411"/>
          </a:xfrm>
        </p:grpSpPr>
        <p:sp>
          <p:nvSpPr>
            <p:cNvPr id="7" name="Rectangle 6"/>
            <p:cNvSpPr/>
            <p:nvPr/>
          </p:nvSpPr>
          <p:spPr>
            <a:xfrm>
              <a:off x="284163" y="1759424"/>
              <a:ext cx="2743423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3025998" y="1759424"/>
              <a:ext cx="160033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4626328" y="1759424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800600"/>
            <a:ext cx="8360242" cy="566738"/>
          </a:xfrm>
          <a:noFill/>
        </p:spPr>
        <p:txBody>
          <a:bodyPr anchor="b" anchorCtr="0"/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199"/>
            <a:ext cx="8577072" cy="4352544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67338"/>
            <a:ext cx="8304213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634D19E-7150-4A59-B677-C41906FE3672}" type="datetimeFigureOut">
              <a:rPr lang="en-US"/>
              <a:pPr>
                <a:defRPr/>
              </a:pPr>
              <a:t>9/28/2017</a:t>
            </a:fld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2CBFB61-59B8-4A32-BE2F-C863C3FB69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7202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284163" y="4279900"/>
            <a:ext cx="8575675" cy="138113"/>
            <a:chOff x="284163" y="1759424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84163" y="1759424"/>
              <a:ext cx="2743423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025998" y="1759424"/>
              <a:ext cx="160033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6328" y="1759424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778189"/>
            <a:ext cx="8360242" cy="566738"/>
          </a:xfrm>
          <a:noFill/>
        </p:spPr>
        <p:txBody>
          <a:bodyPr anchor="b"/>
          <a:lstStyle>
            <a:lvl1pPr algn="l">
              <a:defRPr sz="2800" b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200"/>
            <a:ext cx="8577072" cy="382219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44927"/>
            <a:ext cx="8304213" cy="804862"/>
          </a:xfrm>
          <a:noFill/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C5221AA-93BF-4BB0-B5BB-626874A16128}" type="datetimeFigureOut">
              <a:rPr lang="en-US"/>
              <a:pPr>
                <a:defRPr/>
              </a:pPr>
              <a:t>9/28/2017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BDAE802-FE18-4086-BCBF-C31CF21B53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4063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4163" y="4267200"/>
            <a:ext cx="2743200" cy="2120900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rIns="182880" bIns="365760" anchor="b">
            <a:normAutofit/>
          </a:bodyPr>
          <a:lstStyle/>
          <a:p>
            <a:pPr>
              <a:spcBef>
                <a:spcPct val="0"/>
              </a:spcBef>
              <a:defRPr/>
            </a:pPr>
            <a:endParaRPr sz="4200">
              <a:solidFill>
                <a:prstClr val="white"/>
              </a:solidFill>
              <a:latin typeface="Corbel"/>
            </a:endParaRPr>
          </a:p>
        </p:txBody>
      </p:sp>
      <p:grpSp>
        <p:nvGrpSpPr>
          <p:cNvPr id="7" name="Group 14"/>
          <p:cNvGrpSpPr>
            <a:grpSpLocks/>
          </p:cNvGrpSpPr>
          <p:nvPr/>
        </p:nvGrpSpPr>
        <p:grpSpPr bwMode="auto">
          <a:xfrm>
            <a:off x="284163" y="461963"/>
            <a:ext cx="8575675" cy="136525"/>
            <a:chOff x="284163" y="1759424"/>
            <a:chExt cx="8576373" cy="137411"/>
          </a:xfrm>
        </p:grpSpPr>
        <p:sp>
          <p:nvSpPr>
            <p:cNvPr id="8" name="Rectangle 7"/>
            <p:cNvSpPr/>
            <p:nvPr/>
          </p:nvSpPr>
          <p:spPr>
            <a:xfrm>
              <a:off x="284163" y="1759424"/>
              <a:ext cx="2743423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025998" y="1759424"/>
              <a:ext cx="160033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26328" y="1759424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914400"/>
            <a:ext cx="5195047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1" y="4953001"/>
            <a:ext cx="2472017" cy="124609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764" y="4419600"/>
            <a:ext cx="2475395" cy="510988"/>
          </a:xfrm>
          <a:noFill/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284164" y="594360"/>
            <a:ext cx="2743200" cy="3675888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302A1EF-50EB-479E-821B-F9525FC5379A}" type="datetimeFigureOut">
              <a:rPr lang="en-US"/>
              <a:pPr>
                <a:defRPr/>
              </a:pPr>
              <a:t>9/28/2017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078B8FB-DF54-4BE9-A484-39727C9D51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4724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21013" y="4802188"/>
            <a:ext cx="583723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rIns="182880" bIns="365760" anchor="b">
            <a:normAutofit/>
          </a:bodyPr>
          <a:lstStyle/>
          <a:p>
            <a:pPr>
              <a:spcBef>
                <a:spcPct val="0"/>
              </a:spcBef>
              <a:defRPr/>
            </a:pPr>
            <a:endParaRPr sz="4200">
              <a:solidFill>
                <a:prstClr val="white"/>
              </a:solidFill>
              <a:latin typeface="Corbel"/>
            </a:endParaRPr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284163" y="6262688"/>
            <a:ext cx="8575675" cy="138112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423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5998" y="1759424"/>
              <a:ext cx="160033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328" y="1759424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1661" y="4800600"/>
            <a:ext cx="5691651" cy="566738"/>
          </a:xfrm>
          <a:noFill/>
        </p:spPr>
        <p:txBody>
          <a:bodyPr anchor="b" anchorCtr="0"/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21014" y="457199"/>
            <a:ext cx="5833872" cy="4352544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69805" y="5367338"/>
            <a:ext cx="5653507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idx="13"/>
          </p:nvPr>
        </p:nvSpPr>
        <p:spPr>
          <a:xfrm>
            <a:off x="284164" y="457200"/>
            <a:ext cx="2736850" cy="2907792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>
            <a:off x="284164" y="3364992"/>
            <a:ext cx="2736850" cy="2898648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794A47E-FDB9-4B7D-9556-EC71AC4ADFEB}" type="datetimeFigureOut">
              <a:rPr lang="en-US"/>
              <a:pPr>
                <a:defRPr/>
              </a:pPr>
              <a:t>9/28/2017</a:t>
            </a:fld>
            <a:endParaRPr lang="en-US"/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5581D86-F427-49C1-9EFD-428B528808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1505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4163" y="455613"/>
            <a:ext cx="8574087" cy="1133475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>
              <a:solidFill>
                <a:prstClr val="white"/>
              </a:solidFill>
            </a:endParaRPr>
          </a:p>
        </p:txBody>
      </p:sp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284163" y="1577975"/>
            <a:ext cx="8575675" cy="136525"/>
            <a:chOff x="284163" y="1577847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84163" y="1577847"/>
              <a:ext cx="160033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884493" y="1577847"/>
              <a:ext cx="2743423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6328" y="1577847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2133600"/>
            <a:ext cx="8574087" cy="40132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2028796-DB15-461C-907E-1224550FC0F1}" type="datetimeFigureOut">
              <a:rPr lang="en-US"/>
              <a:pPr>
                <a:defRPr/>
              </a:pPr>
              <a:t>9/28/2017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A52883E-06F6-45B2-AC6D-217DF76DD5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5948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5400000">
            <a:off x="5314156" y="2856707"/>
            <a:ext cx="5934075" cy="1135062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>
              <a:solidFill>
                <a:prstClr val="white"/>
              </a:solidFill>
            </a:endParaRPr>
          </a:p>
        </p:txBody>
      </p:sp>
      <p:grpSp>
        <p:nvGrpSpPr>
          <p:cNvPr id="5" name="Group 7"/>
          <p:cNvGrpSpPr>
            <a:grpSpLocks/>
          </p:cNvGrpSpPr>
          <p:nvPr/>
        </p:nvGrpSpPr>
        <p:grpSpPr bwMode="auto">
          <a:xfrm rot="5400000">
            <a:off x="4658519" y="3355181"/>
            <a:ext cx="5934075" cy="138113"/>
            <a:chOff x="284163" y="1577847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84162" y="1577847"/>
              <a:ext cx="159918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885637" y="1577847"/>
              <a:ext cx="2741779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7415" y="1577847"/>
              <a:ext cx="4233121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95124" y="473075"/>
            <a:ext cx="969264" cy="5921375"/>
          </a:xfrm>
        </p:spPr>
        <p:txBody>
          <a:bodyPr vert="eaVert"/>
          <a:lstStyle>
            <a:lvl1pPr algn="l">
              <a:defRPr sz="3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457200"/>
            <a:ext cx="6497637" cy="5937250"/>
          </a:xfrm>
        </p:spPr>
        <p:txBody>
          <a:bodyPr vert="eaVert"/>
          <a:lstStyle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FD5EF1A-4EE6-4E55-8F64-8163409A9ADE}" type="datetimeFigureOut">
              <a:rPr lang="en-US"/>
              <a:pPr>
                <a:defRPr/>
              </a:pPr>
              <a:t>9/28/2017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8E6C5EB-7E04-405F-B814-E764AAD3C4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8503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90500"/>
            <a:ext cx="7010400" cy="15271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524000" y="1905000"/>
            <a:ext cx="7010400" cy="4114800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FE7C10B-D888-487A-B714-3008E3C9CA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877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1AB45-2771-4BEE-A3A3-646C5B644A90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230E5-854A-4FC7-BCD2-9943EC645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83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1AB45-2771-4BEE-A3A3-646C5B644A90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230E5-854A-4FC7-BCD2-9943EC645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212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1AB45-2771-4BEE-A3A3-646C5B644A90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230E5-854A-4FC7-BCD2-9943EC645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572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1AB45-2771-4BEE-A3A3-646C5B644A90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230E5-854A-4FC7-BCD2-9943EC645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812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1AB45-2771-4BEE-A3A3-646C5B644A90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230E5-854A-4FC7-BCD2-9943EC645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980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1AB45-2771-4BEE-A3A3-646C5B644A90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230E5-854A-4FC7-BCD2-9943EC645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662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1AB45-2771-4BEE-A3A3-646C5B644A90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230E5-854A-4FC7-BCD2-9943EC645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270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D1AB45-2771-4BEE-A3A3-646C5B644A90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230E5-854A-4FC7-BCD2-9943EC645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21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781175" y="2133600"/>
            <a:ext cx="7077075" cy="399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4500" y="643731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457200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prstClr val="white">
                    <a:lumMod val="6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29898D28-6E67-43D6-BE31-25B99B198AE4}" type="datetimeFigureOut">
              <a:rPr lang="en-US"/>
              <a:pPr>
                <a:defRPr/>
              </a:pPr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0025" y="6437313"/>
            <a:ext cx="61245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457200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prstClr val="white">
                    <a:lumMod val="6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166688"/>
            <a:ext cx="631825" cy="3603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457200" fontAlgn="auto">
              <a:spcBef>
                <a:spcPts val="0"/>
              </a:spcBef>
              <a:spcAft>
                <a:spcPts val="0"/>
              </a:spcAft>
              <a:defRPr sz="1400" b="1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5C8BDEF2-2421-457D-B96F-28FEF5583E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4163" y="630238"/>
            <a:ext cx="8574087" cy="968375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35809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200">
          <a:solidFill>
            <a:schemeClr val="bg1"/>
          </a:solidFill>
          <a:latin typeface="Corbel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200">
          <a:solidFill>
            <a:schemeClr val="bg1"/>
          </a:solidFill>
          <a:latin typeface="Corbel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200">
          <a:solidFill>
            <a:schemeClr val="bg1"/>
          </a:solidFill>
          <a:latin typeface="Corbel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200">
          <a:solidFill>
            <a:schemeClr val="bg1"/>
          </a:solidFill>
          <a:latin typeface="Corbel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4200">
          <a:solidFill>
            <a:schemeClr val="bg1"/>
          </a:solidFill>
          <a:latin typeface="Corbel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4200">
          <a:solidFill>
            <a:schemeClr val="bg1"/>
          </a:solidFill>
          <a:latin typeface="Corbel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4200">
          <a:solidFill>
            <a:schemeClr val="bg1"/>
          </a:solidFill>
          <a:latin typeface="Corbel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4200">
          <a:solidFill>
            <a:schemeClr val="bg1"/>
          </a:solidFill>
          <a:latin typeface="Corbel" pitchFamily="34" charset="0"/>
        </a:defRPr>
      </a:lvl9pPr>
    </p:titleStyle>
    <p:bodyStyle>
      <a:lvl1pPr marL="454025" indent="-454025" algn="l" rtl="0" eaLnBrk="0" fontAlgn="base" hangingPunct="0">
        <a:spcBef>
          <a:spcPts val="2000"/>
        </a:spcBef>
        <a:spcAft>
          <a:spcPct val="0"/>
        </a:spcAft>
        <a:buClr>
          <a:srgbClr val="A6A6A6"/>
        </a:buClr>
        <a:buSzPct val="90000"/>
        <a:buFont typeface="Wingdings" pitchFamily="2" charset="2"/>
        <a:buChar char="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914400" indent="-457200" algn="l" rtl="0" eaLnBrk="0" fontAlgn="base" hangingPunct="0">
        <a:spcBef>
          <a:spcPts val="600"/>
        </a:spcBef>
        <a:spcAft>
          <a:spcPct val="0"/>
        </a:spcAft>
        <a:buClr>
          <a:srgbClr val="404040"/>
        </a:buClr>
        <a:buSzPct val="90000"/>
        <a:buFont typeface="Wingdings" pitchFamily="2" charset="2"/>
        <a:buChar char=""/>
        <a:defRPr sz="2200" kern="1200">
          <a:solidFill>
            <a:srgbClr val="262626"/>
          </a:solidFill>
          <a:latin typeface="+mn-lt"/>
          <a:ea typeface="+mn-ea"/>
          <a:cs typeface="+mn-cs"/>
        </a:defRPr>
      </a:lvl2pPr>
      <a:lvl3pPr marL="1260475" indent="-346075" algn="l" rtl="0" eaLnBrk="0" fontAlgn="base" hangingPunct="0">
        <a:spcBef>
          <a:spcPts val="600"/>
        </a:spcBef>
        <a:spcAft>
          <a:spcPct val="0"/>
        </a:spcAft>
        <a:buClr>
          <a:srgbClr val="A6A6A6"/>
        </a:buClr>
        <a:buSzPct val="90000"/>
        <a:buFont typeface="Wingdings" pitchFamily="2" charset="2"/>
        <a:buChar char=""/>
        <a:defRPr sz="2000" kern="1200">
          <a:solidFill>
            <a:srgbClr val="262626"/>
          </a:solidFill>
          <a:latin typeface="+mn-lt"/>
          <a:ea typeface="+mn-ea"/>
          <a:cs typeface="+mn-cs"/>
        </a:defRPr>
      </a:lvl3pPr>
      <a:lvl4pPr marL="1600200" indent="-339725" algn="l" rtl="0" eaLnBrk="0" fontAlgn="base" hangingPunct="0">
        <a:spcBef>
          <a:spcPts val="600"/>
        </a:spcBef>
        <a:spcAft>
          <a:spcPct val="0"/>
        </a:spcAft>
        <a:buClr>
          <a:srgbClr val="404040"/>
        </a:buClr>
        <a:buSzPct val="90000"/>
        <a:buFont typeface="Wingdings" pitchFamily="2" charset="2"/>
        <a:buChar char=""/>
        <a:defRPr kern="1200">
          <a:solidFill>
            <a:srgbClr val="262626"/>
          </a:solidFill>
          <a:latin typeface="+mn-lt"/>
          <a:ea typeface="+mn-ea"/>
          <a:cs typeface="+mn-cs"/>
        </a:defRPr>
      </a:lvl4pPr>
      <a:lvl5pPr marL="1939925" indent="-331788" algn="l" rtl="0" eaLnBrk="0" fontAlgn="base" hangingPunct="0">
        <a:spcBef>
          <a:spcPts val="600"/>
        </a:spcBef>
        <a:spcAft>
          <a:spcPct val="0"/>
        </a:spcAft>
        <a:buClr>
          <a:srgbClr val="A6A6A6"/>
        </a:buClr>
        <a:buSzPct val="90000"/>
        <a:buFont typeface="Wingdings" pitchFamily="2" charset="2"/>
        <a:buChar char=""/>
        <a:defRPr kern="1200">
          <a:solidFill>
            <a:srgbClr val="262626"/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honda.middleton@dpsnc.ne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hyperlink" Target="http://dsastudentservices.weebly.com/" TargetMode="External"/><Relationship Id="rId4" Type="http://schemas.openxmlformats.org/officeDocument/2006/relationships/hyperlink" Target="mailto:Heather.chambers@dpsnc.net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ncresidency.cfnc.org/residencyInfo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839200" cy="5973763"/>
          </a:xfrm>
        </p:spPr>
        <p:txBody>
          <a:bodyPr numCol="1">
            <a:normAutofit/>
          </a:bodyPr>
          <a:lstStyle/>
          <a:p>
            <a:pPr marL="0" indent="0" algn="ctr">
              <a:buNone/>
            </a:pPr>
            <a:endParaRPr lang="en-US" dirty="0" smtClean="0">
              <a:latin typeface="Bookman Old Style"/>
              <a:cs typeface="Bookman Old Style"/>
            </a:endParaRPr>
          </a:p>
          <a:p>
            <a:pPr marL="0" indent="0" algn="ctr">
              <a:buNone/>
            </a:pPr>
            <a:r>
              <a:rPr lang="en-US" dirty="0" smtClean="0">
                <a:latin typeface="Bookman Old Style"/>
                <a:cs typeface="Bookman Old Style"/>
              </a:rPr>
              <a:t>Welcome to your </a:t>
            </a:r>
            <a:endParaRPr lang="en-US" dirty="0">
              <a:latin typeface="Bookman Old Style"/>
              <a:cs typeface="Bookman Old Style"/>
            </a:endParaRPr>
          </a:p>
          <a:p>
            <a:pPr marL="0" indent="0" algn="ctr">
              <a:buNone/>
            </a:pPr>
            <a:r>
              <a:rPr lang="en-US" dirty="0" smtClean="0">
                <a:latin typeface="Bookman Old Style"/>
                <a:cs typeface="Bookman Old Style"/>
              </a:rPr>
              <a:t>High School Years</a:t>
            </a:r>
            <a:endParaRPr lang="en-US" dirty="0">
              <a:latin typeface="Bookman Old Style"/>
              <a:cs typeface="Bookman Old Style"/>
            </a:endParaRPr>
          </a:p>
          <a:p>
            <a:pPr marL="0" indent="0" algn="ctr">
              <a:buNone/>
            </a:pPr>
            <a:endParaRPr lang="en-US" dirty="0">
              <a:latin typeface="Bookman Old Style"/>
              <a:cs typeface="Bookman Old Style"/>
            </a:endParaRPr>
          </a:p>
          <a:p>
            <a:pPr marL="0" indent="0">
              <a:buNone/>
            </a:pPr>
            <a:r>
              <a:rPr lang="en-US" sz="1600" dirty="0" smtClean="0">
                <a:latin typeface="Bookman Old Style"/>
                <a:cs typeface="Bookman Old Style"/>
              </a:rPr>
              <a:t>Shonda Middleton				Heather Chambers</a:t>
            </a:r>
          </a:p>
          <a:p>
            <a:pPr marL="0" indent="0">
              <a:buNone/>
            </a:pPr>
            <a:r>
              <a:rPr lang="en-US" sz="1600" dirty="0" smtClean="0">
                <a:latin typeface="Bookman Old Style"/>
                <a:cs typeface="Bookman Old Style"/>
              </a:rPr>
              <a:t>Last names A-J				Last names K-A and all 10</a:t>
            </a:r>
            <a:r>
              <a:rPr lang="en-US" sz="1600" baseline="30000" dirty="0" smtClean="0">
                <a:latin typeface="Bookman Old Style"/>
                <a:cs typeface="Bookman Old Style"/>
              </a:rPr>
              <a:t>th</a:t>
            </a:r>
            <a:r>
              <a:rPr lang="en-US" sz="1600" dirty="0" smtClean="0">
                <a:latin typeface="Bookman Old Style"/>
                <a:cs typeface="Bookman Old Style"/>
              </a:rPr>
              <a:t> Graders</a:t>
            </a:r>
          </a:p>
          <a:p>
            <a:pPr marL="0" indent="0">
              <a:buNone/>
            </a:pPr>
            <a:r>
              <a:rPr lang="en-US" sz="1600" dirty="0" smtClean="0">
                <a:latin typeface="Bookman Old Style"/>
                <a:cs typeface="Bookman Old Style"/>
              </a:rPr>
              <a:t>919.560.3926 x23232			919.560.3926 X23254</a:t>
            </a:r>
          </a:p>
          <a:p>
            <a:pPr marL="0" indent="0">
              <a:buNone/>
            </a:pPr>
            <a:r>
              <a:rPr lang="en-US" sz="1600" dirty="0" smtClean="0">
                <a:latin typeface="Bookman Old Style"/>
                <a:cs typeface="Bookman Old Style"/>
                <a:hlinkClick r:id="rId3"/>
              </a:rPr>
              <a:t>Shonda.middleton@dpsnc.net</a:t>
            </a:r>
            <a:r>
              <a:rPr lang="en-US" sz="1600" dirty="0" smtClean="0">
                <a:latin typeface="Bookman Old Style"/>
                <a:cs typeface="Bookman Old Style"/>
              </a:rPr>
              <a:t>		</a:t>
            </a:r>
            <a:r>
              <a:rPr lang="en-US" sz="1600" dirty="0" smtClean="0">
                <a:latin typeface="Bookman Old Style"/>
                <a:cs typeface="Bookman Old Style"/>
                <a:hlinkClick r:id="rId4"/>
              </a:rPr>
              <a:t>Heather.chambers@dpsnc.net</a:t>
            </a:r>
            <a:endParaRPr lang="en-US" sz="1600" dirty="0" smtClean="0">
              <a:latin typeface="Bookman Old Style"/>
              <a:cs typeface="Bookman Old Style"/>
            </a:endParaRPr>
          </a:p>
          <a:p>
            <a:pPr marL="0" indent="0">
              <a:buNone/>
            </a:pPr>
            <a:endParaRPr lang="en-US" sz="1600" dirty="0">
              <a:latin typeface="Bookman Old Style"/>
              <a:cs typeface="Bookman Old Style"/>
            </a:endParaRPr>
          </a:p>
          <a:p>
            <a:pPr marL="0" indent="0" algn="ctr">
              <a:buNone/>
            </a:pPr>
            <a:endParaRPr lang="en-US" sz="1600" dirty="0" smtClean="0">
              <a:latin typeface="Bookman Old Style"/>
              <a:cs typeface="Bookman Old Style"/>
            </a:endParaRPr>
          </a:p>
          <a:p>
            <a:pPr marL="0" indent="0" algn="ctr">
              <a:buNone/>
            </a:pPr>
            <a:r>
              <a:rPr lang="en-US" dirty="0">
                <a:latin typeface="Bookman Old Style"/>
                <a:cs typeface="Bookman Old Style"/>
                <a:hlinkClick r:id="rId5"/>
              </a:rPr>
              <a:t>http://dsastudentservices.weebly.com</a:t>
            </a:r>
            <a:r>
              <a:rPr lang="en-US" dirty="0" smtClean="0">
                <a:latin typeface="Bookman Old Style"/>
                <a:cs typeface="Bookman Old Style"/>
                <a:hlinkClick r:id="rId5"/>
              </a:rPr>
              <a:t>/</a:t>
            </a:r>
            <a:endParaRPr lang="en-US" dirty="0" smtClean="0">
              <a:latin typeface="Bookman Old Style"/>
              <a:cs typeface="Bookman Old Style"/>
            </a:endParaRPr>
          </a:p>
          <a:p>
            <a:pPr marL="0" indent="0" algn="ctr">
              <a:buNone/>
            </a:pPr>
            <a:endParaRPr lang="en-US" dirty="0" smtClean="0">
              <a:latin typeface="Bookman Old Style"/>
              <a:cs typeface="Bookman Old Style"/>
            </a:endParaRPr>
          </a:p>
          <a:p>
            <a:pPr marL="0" indent="0" algn="ctr">
              <a:buNone/>
            </a:pPr>
            <a:endParaRPr lang="en-US" sz="1600" dirty="0">
              <a:latin typeface="Bookman Old Style"/>
              <a:cs typeface="Bookman Old Style"/>
            </a:endParaRPr>
          </a:p>
        </p:txBody>
      </p:sp>
      <p:pic>
        <p:nvPicPr>
          <p:cNvPr id="4" name="Picture 4" descr="DSA 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1937" y="22700"/>
            <a:ext cx="1828800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0193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10 point grading scale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791200"/>
          </a:xfrm>
        </p:spPr>
        <p:txBody>
          <a:bodyPr>
            <a:normAutofit/>
          </a:bodyPr>
          <a:lstStyle/>
          <a:p>
            <a:r>
              <a:rPr lang="en-US" sz="2200" dirty="0" smtClean="0"/>
              <a:t>Grading Scale is applied </a:t>
            </a:r>
            <a:r>
              <a:rPr lang="en-US" sz="2200" dirty="0"/>
              <a:t>as follows: </a:t>
            </a:r>
          </a:p>
          <a:p>
            <a:r>
              <a:rPr lang="en-US" sz="1600" b="1" dirty="0"/>
              <a:t>A: 90-100 = 4.0 </a:t>
            </a:r>
          </a:p>
          <a:p>
            <a:r>
              <a:rPr lang="en-US" sz="1600" b="1" dirty="0"/>
              <a:t>B: 80-89 = 3.0 </a:t>
            </a:r>
          </a:p>
          <a:p>
            <a:r>
              <a:rPr lang="en-US" sz="1600" b="1" dirty="0"/>
              <a:t>C: 70-79 = 2.0 </a:t>
            </a:r>
          </a:p>
          <a:p>
            <a:r>
              <a:rPr lang="en-US" sz="1600" b="1" dirty="0"/>
              <a:t>D: 60-69 = 1.0 </a:t>
            </a:r>
          </a:p>
          <a:p>
            <a:r>
              <a:rPr lang="en-US" sz="1600" b="1" dirty="0"/>
              <a:t>F: &lt; 59 = </a:t>
            </a:r>
            <a:r>
              <a:rPr lang="en-US" sz="1600" b="1" dirty="0" smtClean="0"/>
              <a:t>0.0</a:t>
            </a:r>
          </a:p>
          <a:p>
            <a:r>
              <a:rPr lang="en-US" sz="1800" dirty="0" smtClean="0"/>
              <a:t>All of your grades on your transcript equal a quality point.  </a:t>
            </a:r>
          </a:p>
          <a:p>
            <a:r>
              <a:rPr lang="en-US" sz="1800" dirty="0"/>
              <a:t>Weights in your GPA give you extra quality </a:t>
            </a:r>
            <a:r>
              <a:rPr lang="en-US" sz="1800" dirty="0" smtClean="0"/>
              <a:t>points.</a:t>
            </a:r>
          </a:p>
          <a:p>
            <a:pPr lvl="1"/>
            <a:r>
              <a:rPr lang="en-US" sz="2000" dirty="0"/>
              <a:t>Classes are weighted as</a:t>
            </a:r>
            <a:r>
              <a:rPr lang="en-US" sz="2000" dirty="0" smtClean="0"/>
              <a:t>:</a:t>
            </a:r>
          </a:p>
          <a:p>
            <a:pPr lvl="1"/>
            <a:r>
              <a:rPr lang="en-US" sz="2000" dirty="0" smtClean="0"/>
              <a:t>.</a:t>
            </a:r>
            <a:r>
              <a:rPr lang="en-US" sz="2000" dirty="0"/>
              <a:t>5 for Honors classes</a:t>
            </a:r>
          </a:p>
          <a:p>
            <a:pPr marL="800100" lvl="2" indent="0">
              <a:buNone/>
            </a:pPr>
            <a:r>
              <a:rPr lang="en-US" sz="2000" dirty="0"/>
              <a:t>1.0 for AP classes</a:t>
            </a:r>
          </a:p>
          <a:p>
            <a:endParaRPr lang="en-US" sz="1800" dirty="0"/>
          </a:p>
          <a:p>
            <a:r>
              <a:rPr lang="en-US" sz="1800" dirty="0" smtClean="0"/>
              <a:t>Quality points get averaged together to give you your Grade Point Average.  The person with the highest </a:t>
            </a:r>
            <a:r>
              <a:rPr lang="en-US" sz="1800" i="1" dirty="0" smtClean="0"/>
              <a:t>weighted</a:t>
            </a:r>
            <a:r>
              <a:rPr lang="en-US" sz="1800" dirty="0" smtClean="0"/>
              <a:t> GPA is ranked #1 in the class. 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 algn="ctr">
              <a:buNone/>
            </a:pPr>
            <a:r>
              <a:rPr lang="en-US" sz="1800" dirty="0" smtClean="0"/>
              <a:t>	</a:t>
            </a:r>
            <a:r>
              <a:rPr lang="en-US" sz="1800" i="1" dirty="0" smtClean="0"/>
              <a:t>PLEASE NOTE: This is NOT the reason to take an AP class!</a:t>
            </a:r>
            <a:endParaRPr lang="en-US" sz="1800" i="1" dirty="0"/>
          </a:p>
        </p:txBody>
      </p:sp>
    </p:spTree>
    <p:extLst>
      <p:ext uri="{BB962C8B-B14F-4D97-AF65-F5344CB8AC3E}">
        <p14:creationId xmlns:p14="http://schemas.microsoft.com/office/powerpoint/2010/main" val="42526504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/>
          <p:cNvSpPr/>
          <p:nvPr/>
        </p:nvSpPr>
        <p:spPr>
          <a:xfrm>
            <a:off x="1571500" y="1306899"/>
            <a:ext cx="8382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492172" y="1311471"/>
            <a:ext cx="1371600" cy="457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English II</a:t>
            </a:r>
          </a:p>
          <a:p>
            <a:pPr algn="ctr"/>
            <a:r>
              <a:rPr lang="en-US" sz="1200" dirty="0" smtClean="0"/>
              <a:t>Standard/Honors</a:t>
            </a:r>
            <a:endParaRPr lang="en-US" sz="1200" dirty="0"/>
          </a:p>
        </p:txBody>
      </p:sp>
      <p:sp>
        <p:nvSpPr>
          <p:cNvPr id="25" name="Right Arrow 24"/>
          <p:cNvSpPr/>
          <p:nvPr/>
        </p:nvSpPr>
        <p:spPr>
          <a:xfrm>
            <a:off x="1600200" y="2924004"/>
            <a:ext cx="8382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30180" y="2951436"/>
            <a:ext cx="1537855" cy="457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Math I </a:t>
            </a:r>
          </a:p>
          <a:p>
            <a:pPr algn="ctr"/>
            <a:r>
              <a:rPr lang="en-US" sz="1200" dirty="0" smtClean="0"/>
              <a:t>Standard/Honors</a:t>
            </a:r>
            <a:endParaRPr lang="en-US" sz="1200" dirty="0"/>
          </a:p>
        </p:txBody>
      </p:sp>
      <p:sp>
        <p:nvSpPr>
          <p:cNvPr id="34" name="Rounded Rectangle 33"/>
          <p:cNvSpPr/>
          <p:nvPr/>
        </p:nvSpPr>
        <p:spPr>
          <a:xfrm>
            <a:off x="2482180" y="2917356"/>
            <a:ext cx="1371600" cy="457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Math II</a:t>
            </a:r>
          </a:p>
          <a:p>
            <a:pPr algn="ctr"/>
            <a:r>
              <a:rPr lang="en-US" sz="1200" dirty="0" smtClean="0"/>
              <a:t>Standard/Honors</a:t>
            </a:r>
            <a:endParaRPr lang="en-US" sz="1200" dirty="0"/>
          </a:p>
        </p:txBody>
      </p:sp>
      <p:sp>
        <p:nvSpPr>
          <p:cNvPr id="35" name="Rounded Rectangle 34"/>
          <p:cNvSpPr/>
          <p:nvPr/>
        </p:nvSpPr>
        <p:spPr>
          <a:xfrm>
            <a:off x="30181" y="3963100"/>
            <a:ext cx="1537855" cy="457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Math III</a:t>
            </a:r>
          </a:p>
          <a:p>
            <a:pPr algn="ctr"/>
            <a:r>
              <a:rPr lang="en-US" sz="1200" dirty="0" smtClean="0"/>
              <a:t>Standard/Honors</a:t>
            </a:r>
            <a:endParaRPr lang="en-US" sz="1200" dirty="0"/>
          </a:p>
        </p:txBody>
      </p:sp>
      <p:sp>
        <p:nvSpPr>
          <p:cNvPr id="36" name="Rounded Rectangle 35"/>
          <p:cNvSpPr/>
          <p:nvPr/>
        </p:nvSpPr>
        <p:spPr>
          <a:xfrm>
            <a:off x="2492172" y="3432891"/>
            <a:ext cx="1371600" cy="457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Math  III</a:t>
            </a:r>
          </a:p>
          <a:p>
            <a:pPr algn="ctr"/>
            <a:r>
              <a:rPr lang="en-US" sz="1200" dirty="0" smtClean="0"/>
              <a:t>Standard/Honors</a:t>
            </a:r>
            <a:endParaRPr lang="en-US" sz="1200" dirty="0"/>
          </a:p>
        </p:txBody>
      </p:sp>
      <p:sp>
        <p:nvSpPr>
          <p:cNvPr id="38" name="Rounded Rectangle 37"/>
          <p:cNvSpPr/>
          <p:nvPr/>
        </p:nvSpPr>
        <p:spPr>
          <a:xfrm>
            <a:off x="7513497" y="2645528"/>
            <a:ext cx="1371600" cy="54365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ECM</a:t>
            </a:r>
          </a:p>
          <a:p>
            <a:pPr algn="ctr"/>
            <a:r>
              <a:rPr lang="en-US" sz="1200" dirty="0" smtClean="0"/>
              <a:t>Honors Discrete</a:t>
            </a:r>
          </a:p>
          <a:p>
            <a:pPr algn="ctr"/>
            <a:r>
              <a:rPr lang="en-US" sz="1200" dirty="0" smtClean="0"/>
              <a:t>Honors Pre-</a:t>
            </a:r>
            <a:r>
              <a:rPr lang="en-US" sz="1200" dirty="0" err="1" smtClean="0"/>
              <a:t>Calc</a:t>
            </a:r>
            <a:endParaRPr lang="en-US" sz="1200" dirty="0"/>
          </a:p>
        </p:txBody>
      </p:sp>
      <p:sp>
        <p:nvSpPr>
          <p:cNvPr id="39" name="Rounded Rectangle 38"/>
          <p:cNvSpPr/>
          <p:nvPr/>
        </p:nvSpPr>
        <p:spPr>
          <a:xfrm>
            <a:off x="30180" y="3452561"/>
            <a:ext cx="1517735" cy="457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Math II</a:t>
            </a:r>
          </a:p>
          <a:p>
            <a:pPr algn="ctr"/>
            <a:r>
              <a:rPr lang="en-US" sz="1200" dirty="0" smtClean="0"/>
              <a:t>Standard/Honors</a:t>
            </a:r>
            <a:endParaRPr lang="en-US" sz="1200" dirty="0"/>
          </a:p>
        </p:txBody>
      </p:sp>
      <p:sp>
        <p:nvSpPr>
          <p:cNvPr id="41" name="Rounded Rectangle 40"/>
          <p:cNvSpPr/>
          <p:nvPr/>
        </p:nvSpPr>
        <p:spPr>
          <a:xfrm>
            <a:off x="103247" y="1306899"/>
            <a:ext cx="1371600" cy="457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English I</a:t>
            </a:r>
          </a:p>
          <a:p>
            <a:pPr algn="ctr"/>
            <a:r>
              <a:rPr lang="en-US" sz="1200" dirty="0" smtClean="0"/>
              <a:t>Standard/Honors</a:t>
            </a:r>
            <a:endParaRPr lang="en-US" sz="1200" dirty="0"/>
          </a:p>
        </p:txBody>
      </p:sp>
      <p:sp>
        <p:nvSpPr>
          <p:cNvPr id="46" name="Rectangle 45"/>
          <p:cNvSpPr/>
          <p:nvPr/>
        </p:nvSpPr>
        <p:spPr>
          <a:xfrm>
            <a:off x="30180" y="2607849"/>
            <a:ext cx="2095500" cy="2820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MATH-4 Credits</a:t>
            </a:r>
            <a:endParaRPr lang="en-US" b="1" dirty="0"/>
          </a:p>
        </p:txBody>
      </p:sp>
      <p:sp>
        <p:nvSpPr>
          <p:cNvPr id="48" name="Rectangle 47"/>
          <p:cNvSpPr/>
          <p:nvPr/>
        </p:nvSpPr>
        <p:spPr>
          <a:xfrm>
            <a:off x="88808" y="987554"/>
            <a:ext cx="2393372" cy="26780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ENGLISH- 4 Credits</a:t>
            </a:r>
            <a:endParaRPr lang="en-US" b="1" dirty="0"/>
          </a:p>
        </p:txBody>
      </p:sp>
      <p:sp>
        <p:nvSpPr>
          <p:cNvPr id="59" name="TextBox 58"/>
          <p:cNvSpPr txBox="1"/>
          <p:nvPr/>
        </p:nvSpPr>
        <p:spPr>
          <a:xfrm>
            <a:off x="2615045" y="115577"/>
            <a:ext cx="383771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DSA Four Year Plan</a:t>
            </a:r>
            <a:endParaRPr lang="en-US" dirty="0"/>
          </a:p>
        </p:txBody>
      </p:sp>
      <p:sp>
        <p:nvSpPr>
          <p:cNvPr id="62" name="Right Arrow 61"/>
          <p:cNvSpPr/>
          <p:nvPr/>
        </p:nvSpPr>
        <p:spPr>
          <a:xfrm>
            <a:off x="4005698" y="1902783"/>
            <a:ext cx="8382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ight Arrow 62"/>
          <p:cNvSpPr/>
          <p:nvPr/>
        </p:nvSpPr>
        <p:spPr>
          <a:xfrm>
            <a:off x="6636330" y="1241643"/>
            <a:ext cx="8382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ounded Rectangle 63"/>
          <p:cNvSpPr/>
          <p:nvPr/>
        </p:nvSpPr>
        <p:spPr>
          <a:xfrm>
            <a:off x="5062107" y="1916499"/>
            <a:ext cx="1371600" cy="457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AP English IV</a:t>
            </a:r>
            <a:endParaRPr lang="en-US" sz="1400" dirty="0"/>
          </a:p>
        </p:txBody>
      </p:sp>
      <p:sp>
        <p:nvSpPr>
          <p:cNvPr id="65" name="Rounded Rectangle 64"/>
          <p:cNvSpPr/>
          <p:nvPr/>
        </p:nvSpPr>
        <p:spPr>
          <a:xfrm>
            <a:off x="7599221" y="1266859"/>
            <a:ext cx="1371600" cy="457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English IV</a:t>
            </a:r>
          </a:p>
          <a:p>
            <a:pPr lvl="0" algn="ctr"/>
            <a:r>
              <a:rPr lang="en-US" sz="1050" dirty="0">
                <a:solidFill>
                  <a:prstClr val="black"/>
                </a:solidFill>
              </a:rPr>
              <a:t>Standard/Honors/AP</a:t>
            </a:r>
          </a:p>
          <a:p>
            <a:pPr algn="ctr"/>
            <a:endParaRPr lang="en-US" dirty="0"/>
          </a:p>
        </p:txBody>
      </p:sp>
      <p:sp>
        <p:nvSpPr>
          <p:cNvPr id="66" name="Rounded Rectangle 65"/>
          <p:cNvSpPr/>
          <p:nvPr/>
        </p:nvSpPr>
        <p:spPr>
          <a:xfrm>
            <a:off x="4809878" y="2824950"/>
            <a:ext cx="1371600" cy="457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Math III</a:t>
            </a:r>
          </a:p>
          <a:p>
            <a:pPr algn="ctr"/>
            <a:r>
              <a:rPr lang="en-US" sz="1200" dirty="0" smtClean="0"/>
              <a:t>Standard/Honors</a:t>
            </a:r>
            <a:endParaRPr lang="en-US" sz="1200" dirty="0"/>
          </a:p>
        </p:txBody>
      </p:sp>
      <p:sp>
        <p:nvSpPr>
          <p:cNvPr id="67" name="Rounded Rectangle 66"/>
          <p:cNvSpPr/>
          <p:nvPr/>
        </p:nvSpPr>
        <p:spPr>
          <a:xfrm>
            <a:off x="4820516" y="3288382"/>
            <a:ext cx="1371600" cy="54365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ECM</a:t>
            </a:r>
          </a:p>
          <a:p>
            <a:pPr algn="ctr"/>
            <a:r>
              <a:rPr lang="en-US" sz="1200" dirty="0" smtClean="0"/>
              <a:t>Honors Discrete</a:t>
            </a:r>
          </a:p>
          <a:p>
            <a:pPr algn="ctr"/>
            <a:r>
              <a:rPr lang="en-US" sz="1200" dirty="0" smtClean="0"/>
              <a:t>Honors Pre-</a:t>
            </a:r>
            <a:r>
              <a:rPr lang="en-US" sz="1200" dirty="0" err="1" smtClean="0"/>
              <a:t>Calc</a:t>
            </a:r>
            <a:endParaRPr lang="en-US" sz="1200" dirty="0"/>
          </a:p>
        </p:txBody>
      </p:sp>
      <p:sp>
        <p:nvSpPr>
          <p:cNvPr id="68" name="Rounded Rectangle 67"/>
          <p:cNvSpPr/>
          <p:nvPr/>
        </p:nvSpPr>
        <p:spPr>
          <a:xfrm>
            <a:off x="7513497" y="3222434"/>
            <a:ext cx="1371600" cy="67555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 smtClean="0"/>
          </a:p>
          <a:p>
            <a:pPr algn="ctr"/>
            <a:r>
              <a:rPr lang="en-US" sz="1100" dirty="0" smtClean="0"/>
              <a:t>ECM</a:t>
            </a:r>
            <a:endParaRPr lang="en-US" sz="1100" dirty="0"/>
          </a:p>
          <a:p>
            <a:pPr algn="ctr"/>
            <a:r>
              <a:rPr lang="en-US" sz="1100" dirty="0"/>
              <a:t>Honors Discrete</a:t>
            </a:r>
          </a:p>
          <a:p>
            <a:pPr algn="ctr"/>
            <a:r>
              <a:rPr lang="en-US" sz="1100" dirty="0" smtClean="0"/>
              <a:t>Honors Pre-</a:t>
            </a:r>
            <a:r>
              <a:rPr lang="en-US" sz="1100" dirty="0" err="1" smtClean="0"/>
              <a:t>Calc</a:t>
            </a:r>
            <a:endParaRPr lang="en-US" sz="1100" dirty="0" smtClean="0"/>
          </a:p>
          <a:p>
            <a:pPr algn="ctr"/>
            <a:r>
              <a:rPr lang="en-US" sz="1100" dirty="0" smtClean="0"/>
              <a:t>AP </a:t>
            </a:r>
            <a:r>
              <a:rPr lang="en-US" sz="1100" dirty="0" err="1" smtClean="0"/>
              <a:t>Calc</a:t>
            </a:r>
            <a:endParaRPr lang="en-US" sz="1100" dirty="0" smtClean="0"/>
          </a:p>
          <a:p>
            <a:pPr algn="ctr"/>
            <a:endParaRPr lang="en-US" sz="900" dirty="0"/>
          </a:p>
        </p:txBody>
      </p:sp>
      <p:sp>
        <p:nvSpPr>
          <p:cNvPr id="69" name="Rounded Rectangle 68"/>
          <p:cNvSpPr/>
          <p:nvPr/>
        </p:nvSpPr>
        <p:spPr>
          <a:xfrm>
            <a:off x="2492172" y="3919872"/>
            <a:ext cx="1371600" cy="54365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ECM</a:t>
            </a:r>
          </a:p>
          <a:p>
            <a:pPr algn="ctr"/>
            <a:r>
              <a:rPr lang="en-US" sz="1200" dirty="0" smtClean="0"/>
              <a:t>Honors Discrete</a:t>
            </a:r>
          </a:p>
          <a:p>
            <a:pPr algn="ctr"/>
            <a:r>
              <a:rPr lang="en-US" sz="1200" dirty="0" smtClean="0"/>
              <a:t>Honors Pre-</a:t>
            </a:r>
            <a:r>
              <a:rPr lang="en-US" sz="1200" dirty="0" err="1" smtClean="0"/>
              <a:t>Calc</a:t>
            </a:r>
            <a:endParaRPr lang="en-US" sz="1200" dirty="0"/>
          </a:p>
        </p:txBody>
      </p:sp>
      <p:sp>
        <p:nvSpPr>
          <p:cNvPr id="70" name="Rounded Rectangle 69"/>
          <p:cNvSpPr/>
          <p:nvPr/>
        </p:nvSpPr>
        <p:spPr>
          <a:xfrm>
            <a:off x="4833507" y="3858224"/>
            <a:ext cx="1371600" cy="73178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ECM</a:t>
            </a:r>
            <a:endParaRPr lang="en-US" sz="1200" dirty="0"/>
          </a:p>
          <a:p>
            <a:pPr algn="ctr"/>
            <a:r>
              <a:rPr lang="en-US" sz="1200" dirty="0"/>
              <a:t>Honors Discrete</a:t>
            </a:r>
          </a:p>
          <a:p>
            <a:pPr algn="ctr"/>
            <a:r>
              <a:rPr lang="en-US" sz="1200" dirty="0" smtClean="0"/>
              <a:t>Honors Pre-</a:t>
            </a:r>
            <a:r>
              <a:rPr lang="en-US" sz="1200" dirty="0" err="1" smtClean="0"/>
              <a:t>Calc</a:t>
            </a:r>
            <a:endParaRPr lang="en-US" sz="1200" dirty="0"/>
          </a:p>
          <a:p>
            <a:pPr algn="ctr"/>
            <a:r>
              <a:rPr lang="en-US" sz="1200" dirty="0"/>
              <a:t>AP </a:t>
            </a:r>
            <a:r>
              <a:rPr lang="en-US" sz="1200" dirty="0" err="1"/>
              <a:t>Calc</a:t>
            </a:r>
            <a:endParaRPr lang="en-US" sz="1200" dirty="0"/>
          </a:p>
        </p:txBody>
      </p:sp>
      <p:sp>
        <p:nvSpPr>
          <p:cNvPr id="49" name="Right Arrow 48"/>
          <p:cNvSpPr/>
          <p:nvPr/>
        </p:nvSpPr>
        <p:spPr>
          <a:xfrm>
            <a:off x="3923053" y="2889924"/>
            <a:ext cx="8382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ight Arrow 49"/>
          <p:cNvSpPr/>
          <p:nvPr/>
        </p:nvSpPr>
        <p:spPr>
          <a:xfrm>
            <a:off x="6480466" y="2797518"/>
            <a:ext cx="8382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lowchart: Connector 52"/>
          <p:cNvSpPr/>
          <p:nvPr/>
        </p:nvSpPr>
        <p:spPr>
          <a:xfrm>
            <a:off x="7827821" y="530354"/>
            <a:ext cx="9144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12th</a:t>
            </a:r>
            <a:endParaRPr lang="en-US" dirty="0"/>
          </a:p>
        </p:txBody>
      </p:sp>
      <p:sp>
        <p:nvSpPr>
          <p:cNvPr id="54" name="Flowchart: Connector 53"/>
          <p:cNvSpPr/>
          <p:nvPr/>
        </p:nvSpPr>
        <p:spPr>
          <a:xfrm>
            <a:off x="5323057" y="491836"/>
            <a:ext cx="957077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11th</a:t>
            </a:r>
            <a:endParaRPr lang="en-US" dirty="0"/>
          </a:p>
        </p:txBody>
      </p:sp>
      <p:sp>
        <p:nvSpPr>
          <p:cNvPr id="55" name="Flowchart: Connector 54"/>
          <p:cNvSpPr/>
          <p:nvPr/>
        </p:nvSpPr>
        <p:spPr>
          <a:xfrm>
            <a:off x="2894277" y="484909"/>
            <a:ext cx="1047342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10th</a:t>
            </a:r>
            <a:endParaRPr lang="en-US" dirty="0"/>
          </a:p>
        </p:txBody>
      </p:sp>
      <p:sp>
        <p:nvSpPr>
          <p:cNvPr id="56" name="Flowchart: Connector 55"/>
          <p:cNvSpPr/>
          <p:nvPr/>
        </p:nvSpPr>
        <p:spPr>
          <a:xfrm>
            <a:off x="448622" y="484909"/>
            <a:ext cx="1030351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9th</a:t>
            </a:r>
            <a:endParaRPr lang="en-US" dirty="0"/>
          </a:p>
        </p:txBody>
      </p:sp>
      <p:sp>
        <p:nvSpPr>
          <p:cNvPr id="57" name="Right Arrow 56"/>
          <p:cNvSpPr/>
          <p:nvPr/>
        </p:nvSpPr>
        <p:spPr>
          <a:xfrm>
            <a:off x="1600200" y="3442864"/>
            <a:ext cx="8382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ight Arrow 57"/>
          <p:cNvSpPr/>
          <p:nvPr/>
        </p:nvSpPr>
        <p:spPr>
          <a:xfrm>
            <a:off x="1629889" y="3941966"/>
            <a:ext cx="8382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ight Arrow 59"/>
          <p:cNvSpPr/>
          <p:nvPr/>
        </p:nvSpPr>
        <p:spPr>
          <a:xfrm>
            <a:off x="3941619" y="3405459"/>
            <a:ext cx="8382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ight Arrow 60"/>
          <p:cNvSpPr/>
          <p:nvPr/>
        </p:nvSpPr>
        <p:spPr>
          <a:xfrm>
            <a:off x="3931228" y="3975575"/>
            <a:ext cx="8382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ight Arrow 73"/>
          <p:cNvSpPr/>
          <p:nvPr/>
        </p:nvSpPr>
        <p:spPr>
          <a:xfrm>
            <a:off x="6487396" y="3361696"/>
            <a:ext cx="8382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ight Arrow 74"/>
          <p:cNvSpPr/>
          <p:nvPr/>
        </p:nvSpPr>
        <p:spPr>
          <a:xfrm>
            <a:off x="6487396" y="3959493"/>
            <a:ext cx="8382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ounded Rectangle 76"/>
          <p:cNvSpPr/>
          <p:nvPr/>
        </p:nvSpPr>
        <p:spPr>
          <a:xfrm>
            <a:off x="7513497" y="3923069"/>
            <a:ext cx="1371600" cy="90733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 smtClean="0"/>
          </a:p>
          <a:p>
            <a:pPr algn="ctr"/>
            <a:r>
              <a:rPr lang="en-US" sz="1100" dirty="0" smtClean="0"/>
              <a:t>ECM</a:t>
            </a:r>
            <a:endParaRPr lang="en-US" sz="1100" dirty="0"/>
          </a:p>
          <a:p>
            <a:pPr algn="ctr"/>
            <a:r>
              <a:rPr lang="en-US" sz="1100" dirty="0"/>
              <a:t>Honors Discrete</a:t>
            </a:r>
          </a:p>
          <a:p>
            <a:pPr algn="ctr"/>
            <a:r>
              <a:rPr lang="en-US" sz="1100" dirty="0" smtClean="0"/>
              <a:t>Honors Pre-</a:t>
            </a:r>
            <a:r>
              <a:rPr lang="en-US" sz="1100" dirty="0" err="1" smtClean="0"/>
              <a:t>Calc</a:t>
            </a:r>
            <a:endParaRPr lang="en-US" sz="1100" dirty="0" smtClean="0"/>
          </a:p>
          <a:p>
            <a:pPr algn="ctr"/>
            <a:r>
              <a:rPr lang="en-US" sz="1100" dirty="0" smtClean="0"/>
              <a:t>AP </a:t>
            </a:r>
            <a:r>
              <a:rPr lang="en-US" sz="1100" dirty="0" err="1" smtClean="0"/>
              <a:t>Calc</a:t>
            </a:r>
            <a:endParaRPr lang="en-US" sz="1100" dirty="0" smtClean="0"/>
          </a:p>
          <a:p>
            <a:pPr algn="ctr"/>
            <a:r>
              <a:rPr lang="en-US" sz="1100" dirty="0" smtClean="0"/>
              <a:t>AP Stat</a:t>
            </a:r>
          </a:p>
          <a:p>
            <a:pPr algn="ctr"/>
            <a:endParaRPr lang="en-US" sz="900" dirty="0"/>
          </a:p>
        </p:txBody>
      </p:sp>
      <p:sp>
        <p:nvSpPr>
          <p:cNvPr id="85" name="Rounded Rectangle 84"/>
          <p:cNvSpPr/>
          <p:nvPr/>
        </p:nvSpPr>
        <p:spPr>
          <a:xfrm>
            <a:off x="2197760" y="5117451"/>
            <a:ext cx="1666012" cy="91813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American History I</a:t>
            </a:r>
          </a:p>
          <a:p>
            <a:pPr algn="ctr"/>
            <a:r>
              <a:rPr lang="en-US" sz="1200" dirty="0" smtClean="0"/>
              <a:t>Standard/Honors</a:t>
            </a:r>
          </a:p>
          <a:p>
            <a:pPr algn="ctr"/>
            <a:r>
              <a:rPr lang="en-US" sz="1200" dirty="0" smtClean="0"/>
              <a:t>AP US History</a:t>
            </a:r>
            <a:r>
              <a:rPr lang="en-US" sz="1200" dirty="0"/>
              <a:t> </a:t>
            </a:r>
            <a:endParaRPr lang="en-US" sz="1200" dirty="0" smtClean="0"/>
          </a:p>
          <a:p>
            <a:pPr algn="ctr"/>
            <a:r>
              <a:rPr lang="en-US" sz="1000" dirty="0" smtClean="0"/>
              <a:t>(must complete qualifying assessment)</a:t>
            </a:r>
            <a:endParaRPr lang="en-US" sz="1000" dirty="0"/>
          </a:p>
        </p:txBody>
      </p:sp>
      <p:sp>
        <p:nvSpPr>
          <p:cNvPr id="86" name="Right Arrow 85"/>
          <p:cNvSpPr/>
          <p:nvPr/>
        </p:nvSpPr>
        <p:spPr>
          <a:xfrm>
            <a:off x="4081897" y="5295158"/>
            <a:ext cx="8382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ight Arrow 86"/>
          <p:cNvSpPr/>
          <p:nvPr/>
        </p:nvSpPr>
        <p:spPr>
          <a:xfrm>
            <a:off x="1631373" y="5295158"/>
            <a:ext cx="57892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ounded Rectangle 87"/>
          <p:cNvSpPr/>
          <p:nvPr/>
        </p:nvSpPr>
        <p:spPr>
          <a:xfrm>
            <a:off x="4992830" y="5117451"/>
            <a:ext cx="1525735" cy="161779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 dirty="0" smtClean="0"/>
          </a:p>
          <a:p>
            <a:pPr algn="ctr"/>
            <a:r>
              <a:rPr lang="en-US" sz="1200" dirty="0" smtClean="0"/>
              <a:t>American History II</a:t>
            </a:r>
          </a:p>
          <a:p>
            <a:pPr algn="ctr"/>
            <a:r>
              <a:rPr lang="en-US" sz="1200" dirty="0" smtClean="0"/>
              <a:t>Standard/Honors</a:t>
            </a:r>
          </a:p>
          <a:p>
            <a:pPr algn="ctr"/>
            <a:r>
              <a:rPr lang="en-US" sz="1200" dirty="0" smtClean="0"/>
              <a:t>AP US History</a:t>
            </a:r>
            <a:r>
              <a:rPr lang="en-US" sz="1200" dirty="0"/>
              <a:t> </a:t>
            </a:r>
            <a:endParaRPr lang="en-US" sz="1200" dirty="0" smtClean="0"/>
          </a:p>
          <a:p>
            <a:pPr algn="ctr"/>
            <a:r>
              <a:rPr lang="en-US" sz="1200" dirty="0"/>
              <a:t>AP Psychology</a:t>
            </a:r>
          </a:p>
          <a:p>
            <a:pPr algn="ctr"/>
            <a:r>
              <a:rPr lang="en-US" sz="1200" dirty="0"/>
              <a:t>AP European History</a:t>
            </a:r>
          </a:p>
          <a:p>
            <a:pPr algn="ctr"/>
            <a:r>
              <a:rPr lang="en-US" sz="1200" dirty="0" err="1" smtClean="0"/>
              <a:t>Hn</a:t>
            </a:r>
            <a:r>
              <a:rPr lang="en-US" sz="1200" dirty="0" smtClean="0"/>
              <a:t>. Minority </a:t>
            </a:r>
            <a:r>
              <a:rPr lang="en-US" sz="1200" dirty="0"/>
              <a:t>Studies</a:t>
            </a:r>
          </a:p>
          <a:p>
            <a:pPr algn="ctr"/>
            <a:endParaRPr lang="en-US" sz="1200" dirty="0"/>
          </a:p>
        </p:txBody>
      </p:sp>
      <p:sp>
        <p:nvSpPr>
          <p:cNvPr id="89" name="Rounded Rectangle 88"/>
          <p:cNvSpPr/>
          <p:nvPr/>
        </p:nvSpPr>
        <p:spPr>
          <a:xfrm>
            <a:off x="7561985" y="5117451"/>
            <a:ext cx="1501490" cy="82455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Civics (S/HN)</a:t>
            </a:r>
          </a:p>
          <a:p>
            <a:pPr algn="ctr"/>
            <a:r>
              <a:rPr lang="en-US" sz="1200" dirty="0" smtClean="0"/>
              <a:t>AP Psychology</a:t>
            </a:r>
          </a:p>
          <a:p>
            <a:pPr algn="ctr"/>
            <a:r>
              <a:rPr lang="en-US" sz="1100" dirty="0" smtClean="0"/>
              <a:t>AP European History</a:t>
            </a:r>
          </a:p>
          <a:p>
            <a:pPr algn="ctr"/>
            <a:r>
              <a:rPr lang="en-US" sz="1100" dirty="0" err="1" smtClean="0"/>
              <a:t>Hn</a:t>
            </a:r>
            <a:r>
              <a:rPr lang="en-US" sz="1100" dirty="0" smtClean="0"/>
              <a:t>. Minority Studies</a:t>
            </a:r>
          </a:p>
        </p:txBody>
      </p:sp>
      <p:sp>
        <p:nvSpPr>
          <p:cNvPr id="90" name="Right Arrow 89"/>
          <p:cNvSpPr/>
          <p:nvPr/>
        </p:nvSpPr>
        <p:spPr>
          <a:xfrm>
            <a:off x="6598230" y="5275235"/>
            <a:ext cx="8382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83129" y="4551662"/>
            <a:ext cx="3387767" cy="4722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smtClean="0"/>
              <a:t>SOCIAL STUDIES- 4 Credits</a:t>
            </a:r>
            <a:endParaRPr lang="en-US" b="1" dirty="0"/>
          </a:p>
        </p:txBody>
      </p:sp>
      <p:sp>
        <p:nvSpPr>
          <p:cNvPr id="92" name="Rounded Rectangle 91"/>
          <p:cNvSpPr/>
          <p:nvPr/>
        </p:nvSpPr>
        <p:spPr>
          <a:xfrm>
            <a:off x="107373" y="5294464"/>
            <a:ext cx="1371600" cy="48532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World History</a:t>
            </a:r>
          </a:p>
          <a:p>
            <a:pPr algn="ctr"/>
            <a:r>
              <a:rPr lang="en-US" sz="1100" dirty="0" smtClean="0"/>
              <a:t>Standard/Honors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30181" y="5926348"/>
            <a:ext cx="1516958" cy="87711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AP World History</a:t>
            </a:r>
          </a:p>
          <a:p>
            <a:pPr algn="ctr"/>
            <a:r>
              <a:rPr lang="en-US" sz="1000" dirty="0" smtClean="0"/>
              <a:t>(must complete qualifying assessment) </a:t>
            </a:r>
          </a:p>
        </p:txBody>
      </p:sp>
      <p:sp>
        <p:nvSpPr>
          <p:cNvPr id="3" name="Left-Up Arrow 2"/>
          <p:cNvSpPr/>
          <p:nvPr/>
        </p:nvSpPr>
        <p:spPr>
          <a:xfrm>
            <a:off x="1547916" y="6078010"/>
            <a:ext cx="1458757" cy="776526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ounded Rectangle 51"/>
          <p:cNvSpPr/>
          <p:nvPr/>
        </p:nvSpPr>
        <p:spPr>
          <a:xfrm>
            <a:off x="107373" y="1916499"/>
            <a:ext cx="1371600" cy="457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English II</a:t>
            </a:r>
          </a:p>
          <a:p>
            <a:pPr algn="ctr"/>
            <a:r>
              <a:rPr lang="en-US" sz="1200" dirty="0" smtClean="0"/>
              <a:t>Standard/Honors</a:t>
            </a:r>
            <a:endParaRPr lang="en-US" sz="1200" dirty="0"/>
          </a:p>
        </p:txBody>
      </p:sp>
      <p:sp>
        <p:nvSpPr>
          <p:cNvPr id="71" name="Right Arrow 70"/>
          <p:cNvSpPr/>
          <p:nvPr/>
        </p:nvSpPr>
        <p:spPr>
          <a:xfrm>
            <a:off x="1568036" y="1916499"/>
            <a:ext cx="8382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ounded Rectangle 71"/>
          <p:cNvSpPr/>
          <p:nvPr/>
        </p:nvSpPr>
        <p:spPr>
          <a:xfrm>
            <a:off x="2492172" y="1916499"/>
            <a:ext cx="1371600" cy="48463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AP English III</a:t>
            </a:r>
          </a:p>
        </p:txBody>
      </p:sp>
      <p:sp>
        <p:nvSpPr>
          <p:cNvPr id="73" name="Right Arrow 72"/>
          <p:cNvSpPr/>
          <p:nvPr/>
        </p:nvSpPr>
        <p:spPr>
          <a:xfrm>
            <a:off x="3982316" y="1306899"/>
            <a:ext cx="8382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ounded Rectangle 75"/>
          <p:cNvSpPr/>
          <p:nvPr/>
        </p:nvSpPr>
        <p:spPr>
          <a:xfrm>
            <a:off x="5062107" y="1160422"/>
            <a:ext cx="1371600" cy="67007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AP English II</a:t>
            </a:r>
          </a:p>
          <a:p>
            <a:pPr algn="ctr"/>
            <a:r>
              <a:rPr lang="en-US" sz="1200" dirty="0" smtClean="0"/>
              <a:t>English III</a:t>
            </a:r>
          </a:p>
          <a:p>
            <a:pPr algn="ctr"/>
            <a:r>
              <a:rPr lang="en-US" sz="1200" dirty="0" smtClean="0"/>
              <a:t>Standard/Honors</a:t>
            </a:r>
            <a:endParaRPr lang="en-US" sz="1200" dirty="0"/>
          </a:p>
        </p:txBody>
      </p:sp>
      <p:sp>
        <p:nvSpPr>
          <p:cNvPr id="78" name="Right Arrow 77"/>
          <p:cNvSpPr/>
          <p:nvPr/>
        </p:nvSpPr>
        <p:spPr>
          <a:xfrm>
            <a:off x="6619015" y="1923287"/>
            <a:ext cx="8382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ounded Rectangle 78"/>
          <p:cNvSpPr/>
          <p:nvPr/>
        </p:nvSpPr>
        <p:spPr>
          <a:xfrm>
            <a:off x="7626930" y="1960417"/>
            <a:ext cx="1371600" cy="41328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Elective</a:t>
            </a:r>
            <a:endParaRPr lang="en-US" sz="1050" dirty="0">
              <a:solidFill>
                <a:prstClr val="black"/>
              </a:solidFill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61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Flowchart: Connector 56"/>
          <p:cNvSpPr/>
          <p:nvPr/>
        </p:nvSpPr>
        <p:spPr>
          <a:xfrm>
            <a:off x="571003" y="228600"/>
            <a:ext cx="1030351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9th</a:t>
            </a:r>
            <a:endParaRPr lang="en-US" dirty="0"/>
          </a:p>
        </p:txBody>
      </p:sp>
      <p:sp>
        <p:nvSpPr>
          <p:cNvPr id="58" name="Flowchart: Connector 57"/>
          <p:cNvSpPr/>
          <p:nvPr/>
        </p:nvSpPr>
        <p:spPr>
          <a:xfrm>
            <a:off x="2926606" y="228600"/>
            <a:ext cx="1047342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10th</a:t>
            </a:r>
            <a:endParaRPr lang="en-US" dirty="0"/>
          </a:p>
        </p:txBody>
      </p:sp>
      <p:sp>
        <p:nvSpPr>
          <p:cNvPr id="59" name="Flowchart: Connector 58"/>
          <p:cNvSpPr/>
          <p:nvPr/>
        </p:nvSpPr>
        <p:spPr>
          <a:xfrm>
            <a:off x="5564048" y="228600"/>
            <a:ext cx="957077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11th</a:t>
            </a:r>
            <a:endParaRPr lang="en-US" dirty="0"/>
          </a:p>
        </p:txBody>
      </p:sp>
      <p:sp>
        <p:nvSpPr>
          <p:cNvPr id="60" name="Flowchart: Connector 59"/>
          <p:cNvSpPr/>
          <p:nvPr/>
        </p:nvSpPr>
        <p:spPr>
          <a:xfrm>
            <a:off x="7741665" y="228600"/>
            <a:ext cx="9144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12th</a:t>
            </a:r>
            <a:endParaRPr lang="en-US" dirty="0"/>
          </a:p>
        </p:txBody>
      </p:sp>
      <p:sp>
        <p:nvSpPr>
          <p:cNvPr id="63" name="Right Arrow 62"/>
          <p:cNvSpPr/>
          <p:nvPr/>
        </p:nvSpPr>
        <p:spPr>
          <a:xfrm>
            <a:off x="1800283" y="1240332"/>
            <a:ext cx="8382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ounded Rectangle 64"/>
          <p:cNvSpPr/>
          <p:nvPr/>
        </p:nvSpPr>
        <p:spPr>
          <a:xfrm>
            <a:off x="5208077" y="1103938"/>
            <a:ext cx="1669017" cy="84811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Chemistry</a:t>
            </a:r>
          </a:p>
          <a:p>
            <a:pPr algn="ctr"/>
            <a:r>
              <a:rPr lang="en-US" sz="1400" dirty="0" smtClean="0"/>
              <a:t>Standard/Honors</a:t>
            </a:r>
          </a:p>
          <a:p>
            <a:pPr algn="ctr"/>
            <a:r>
              <a:rPr lang="en-US" sz="1400" dirty="0" smtClean="0"/>
              <a:t>Physics</a:t>
            </a:r>
          </a:p>
          <a:p>
            <a:pPr algn="ctr"/>
            <a:r>
              <a:rPr lang="en-US" sz="1400" dirty="0" smtClean="0"/>
              <a:t>Standard/Honors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4873202" y="2569275"/>
            <a:ext cx="1647923" cy="123501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 smtClean="0"/>
          </a:p>
          <a:p>
            <a:pPr algn="ctr"/>
            <a:r>
              <a:rPr lang="en-US" sz="1200" dirty="0" smtClean="0"/>
              <a:t>Earth Science (S/H)</a:t>
            </a:r>
          </a:p>
          <a:p>
            <a:pPr algn="ctr"/>
            <a:r>
              <a:rPr lang="en-US" sz="1200" dirty="0" smtClean="0"/>
              <a:t>AP Environmental Science</a:t>
            </a:r>
          </a:p>
          <a:p>
            <a:pPr algn="ctr"/>
            <a:r>
              <a:rPr lang="en-US" sz="1200" dirty="0" smtClean="0"/>
              <a:t>Physics (S/H)</a:t>
            </a:r>
          </a:p>
          <a:p>
            <a:pPr algn="ctr"/>
            <a:r>
              <a:rPr lang="en-US" sz="1200" dirty="0" smtClean="0"/>
              <a:t>AP Chemistry</a:t>
            </a:r>
          </a:p>
          <a:p>
            <a:pPr algn="ctr"/>
            <a:endParaRPr lang="en-US" sz="1400" dirty="0" smtClean="0"/>
          </a:p>
        </p:txBody>
      </p:sp>
      <p:sp>
        <p:nvSpPr>
          <p:cNvPr id="67" name="Rounded Rectangle 66"/>
          <p:cNvSpPr/>
          <p:nvPr/>
        </p:nvSpPr>
        <p:spPr>
          <a:xfrm>
            <a:off x="2383300" y="2760268"/>
            <a:ext cx="1577276" cy="91449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Chemistry</a:t>
            </a:r>
          </a:p>
          <a:p>
            <a:pPr algn="ctr"/>
            <a:r>
              <a:rPr lang="en-US" sz="1200" dirty="0" smtClean="0"/>
              <a:t>Standard/Honors</a:t>
            </a:r>
          </a:p>
          <a:p>
            <a:pPr algn="ctr"/>
            <a:r>
              <a:rPr lang="en-US" sz="1200" dirty="0" smtClean="0"/>
              <a:t>AP Environmental (with rec.  and Honors </a:t>
            </a:r>
            <a:r>
              <a:rPr lang="en-US" sz="1200" dirty="0" err="1" smtClean="0"/>
              <a:t>Chem</a:t>
            </a:r>
            <a:r>
              <a:rPr lang="en-US" sz="1200" dirty="0" smtClean="0"/>
              <a:t>)</a:t>
            </a:r>
            <a:endParaRPr lang="en-US" sz="1200" dirty="0"/>
          </a:p>
        </p:txBody>
      </p:sp>
      <p:sp>
        <p:nvSpPr>
          <p:cNvPr id="68" name="Rounded Rectangle 67"/>
          <p:cNvSpPr/>
          <p:nvPr/>
        </p:nvSpPr>
        <p:spPr>
          <a:xfrm>
            <a:off x="19214" y="1275942"/>
            <a:ext cx="1670218" cy="457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Earth Science </a:t>
            </a:r>
          </a:p>
          <a:p>
            <a:pPr algn="ctr"/>
            <a:r>
              <a:rPr lang="en-US" sz="1600" dirty="0" smtClean="0"/>
              <a:t>Standard/Honors</a:t>
            </a:r>
            <a:endParaRPr lang="en-US" sz="1600" dirty="0"/>
          </a:p>
        </p:txBody>
      </p:sp>
      <p:sp>
        <p:nvSpPr>
          <p:cNvPr id="69" name="Rectangle 68"/>
          <p:cNvSpPr/>
          <p:nvPr/>
        </p:nvSpPr>
        <p:spPr>
          <a:xfrm>
            <a:off x="68039" y="837469"/>
            <a:ext cx="4416136" cy="34179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smtClean="0"/>
              <a:t>SCIENCE- 3 Credits</a:t>
            </a:r>
            <a:endParaRPr lang="en-US" b="1" dirty="0"/>
          </a:p>
        </p:txBody>
      </p:sp>
      <p:sp>
        <p:nvSpPr>
          <p:cNvPr id="70" name="Rounded Rectangle 69"/>
          <p:cNvSpPr/>
          <p:nvPr/>
        </p:nvSpPr>
        <p:spPr>
          <a:xfrm>
            <a:off x="57151" y="2769110"/>
            <a:ext cx="1346120" cy="91517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Honors Biology</a:t>
            </a:r>
            <a:endParaRPr lang="en-US" sz="1600" dirty="0"/>
          </a:p>
        </p:txBody>
      </p:sp>
      <p:sp>
        <p:nvSpPr>
          <p:cNvPr id="71" name="Rounded Rectangle 70"/>
          <p:cNvSpPr/>
          <p:nvPr/>
        </p:nvSpPr>
        <p:spPr>
          <a:xfrm>
            <a:off x="2706481" y="1275942"/>
            <a:ext cx="1518805" cy="50410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Biology</a:t>
            </a:r>
          </a:p>
          <a:p>
            <a:pPr algn="ctr"/>
            <a:r>
              <a:rPr lang="en-US" sz="1400" dirty="0" smtClean="0"/>
              <a:t>Standard/Honors</a:t>
            </a:r>
            <a:endParaRPr lang="en-US" sz="1400" dirty="0"/>
          </a:p>
        </p:txBody>
      </p:sp>
      <p:sp>
        <p:nvSpPr>
          <p:cNvPr id="30" name="Rounded Rectangle 29"/>
          <p:cNvSpPr/>
          <p:nvPr/>
        </p:nvSpPr>
        <p:spPr>
          <a:xfrm>
            <a:off x="2355330" y="4851514"/>
            <a:ext cx="1534392" cy="147458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Spanish </a:t>
            </a:r>
            <a:r>
              <a:rPr lang="en-US" sz="1200" dirty="0"/>
              <a:t>I</a:t>
            </a:r>
          </a:p>
          <a:p>
            <a:pPr algn="ctr"/>
            <a:r>
              <a:rPr lang="en-US" sz="1200" dirty="0"/>
              <a:t>French I</a:t>
            </a:r>
          </a:p>
          <a:p>
            <a:pPr algn="ctr"/>
            <a:r>
              <a:rPr lang="en-US" sz="1200" dirty="0" smtClean="0"/>
              <a:t>Spanish II</a:t>
            </a:r>
          </a:p>
          <a:p>
            <a:pPr algn="ctr"/>
            <a:r>
              <a:rPr lang="en-US" sz="1200" dirty="0" smtClean="0"/>
              <a:t>French II</a:t>
            </a:r>
          </a:p>
          <a:p>
            <a:pPr algn="ctr"/>
            <a:r>
              <a:rPr lang="en-US" sz="1200" dirty="0" smtClean="0"/>
              <a:t>Spanish III</a:t>
            </a:r>
          </a:p>
          <a:p>
            <a:pPr algn="ctr"/>
            <a:r>
              <a:rPr lang="en-US" sz="1200" dirty="0" smtClean="0"/>
              <a:t>French III</a:t>
            </a:r>
          </a:p>
          <a:p>
            <a:pPr algn="ctr"/>
            <a:r>
              <a:rPr lang="en-US" sz="1200" dirty="0" smtClean="0"/>
              <a:t>Native Speakers I</a:t>
            </a:r>
          </a:p>
          <a:p>
            <a:pPr algn="ctr"/>
            <a:r>
              <a:rPr lang="en-US" sz="1200" dirty="0" smtClean="0"/>
              <a:t>Native Speakers  II</a:t>
            </a:r>
            <a:endParaRPr lang="en-US" sz="1200" dirty="0"/>
          </a:p>
        </p:txBody>
      </p:sp>
      <p:sp>
        <p:nvSpPr>
          <p:cNvPr id="31" name="Rounded Rectangle 30"/>
          <p:cNvSpPr/>
          <p:nvPr/>
        </p:nvSpPr>
        <p:spPr>
          <a:xfrm>
            <a:off x="4764297" y="4589294"/>
            <a:ext cx="1534392" cy="222307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Spanish </a:t>
            </a:r>
            <a:r>
              <a:rPr lang="en-US" sz="1200" dirty="0"/>
              <a:t>I</a:t>
            </a:r>
          </a:p>
          <a:p>
            <a:pPr algn="ctr"/>
            <a:r>
              <a:rPr lang="en-US" sz="1200" dirty="0"/>
              <a:t>French I</a:t>
            </a:r>
          </a:p>
          <a:p>
            <a:pPr algn="ctr"/>
            <a:r>
              <a:rPr lang="en-US" sz="1200" dirty="0" smtClean="0"/>
              <a:t>Spanish II</a:t>
            </a:r>
          </a:p>
          <a:p>
            <a:pPr algn="ctr"/>
            <a:r>
              <a:rPr lang="en-US" sz="1200" dirty="0" smtClean="0"/>
              <a:t>French II</a:t>
            </a:r>
          </a:p>
          <a:p>
            <a:pPr algn="ctr"/>
            <a:r>
              <a:rPr lang="en-US" sz="1200" dirty="0" smtClean="0"/>
              <a:t>Honors Spanish III</a:t>
            </a:r>
          </a:p>
          <a:p>
            <a:pPr algn="ctr"/>
            <a:r>
              <a:rPr lang="en-US" sz="1200" dirty="0" smtClean="0"/>
              <a:t>Honors French III</a:t>
            </a:r>
          </a:p>
          <a:p>
            <a:pPr algn="ctr"/>
            <a:r>
              <a:rPr lang="en-US" sz="1200" dirty="0" smtClean="0"/>
              <a:t>Honors Spanish IV</a:t>
            </a:r>
          </a:p>
          <a:p>
            <a:pPr algn="ctr"/>
            <a:r>
              <a:rPr lang="en-US" sz="1200" dirty="0" smtClean="0"/>
              <a:t>Honors French IV</a:t>
            </a:r>
          </a:p>
          <a:p>
            <a:pPr algn="ctr"/>
            <a:r>
              <a:rPr lang="en-US" sz="1200" dirty="0"/>
              <a:t>Native Speakers I</a:t>
            </a:r>
          </a:p>
          <a:p>
            <a:pPr algn="ctr"/>
            <a:r>
              <a:rPr lang="en-US" sz="1200" dirty="0"/>
              <a:t>Native Speakers  </a:t>
            </a:r>
            <a:r>
              <a:rPr lang="en-US" sz="1200" dirty="0" smtClean="0"/>
              <a:t>II</a:t>
            </a:r>
          </a:p>
          <a:p>
            <a:pPr algn="ctr"/>
            <a:r>
              <a:rPr lang="en-US" sz="1200" dirty="0" smtClean="0"/>
              <a:t>AP  Spanish V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7233977" y="4851514"/>
            <a:ext cx="1534392" cy="179194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Spanish II</a:t>
            </a:r>
          </a:p>
          <a:p>
            <a:pPr algn="ctr"/>
            <a:r>
              <a:rPr lang="en-US" sz="1200" dirty="0" smtClean="0"/>
              <a:t>French II</a:t>
            </a:r>
          </a:p>
          <a:p>
            <a:pPr algn="ctr"/>
            <a:r>
              <a:rPr lang="en-US" sz="1200" dirty="0" smtClean="0"/>
              <a:t>Spanish III</a:t>
            </a:r>
          </a:p>
          <a:p>
            <a:pPr algn="ctr"/>
            <a:r>
              <a:rPr lang="en-US" sz="1200" dirty="0" smtClean="0"/>
              <a:t>French III</a:t>
            </a:r>
          </a:p>
          <a:p>
            <a:pPr algn="ctr"/>
            <a:r>
              <a:rPr lang="en-US" sz="1200" dirty="0" smtClean="0"/>
              <a:t>Honors Spanish IV</a:t>
            </a:r>
          </a:p>
          <a:p>
            <a:pPr algn="ctr"/>
            <a:r>
              <a:rPr lang="en-US" sz="1200" dirty="0" smtClean="0"/>
              <a:t>Honors French IV</a:t>
            </a:r>
          </a:p>
          <a:p>
            <a:pPr algn="ctr"/>
            <a:r>
              <a:rPr lang="en-US" sz="1200" dirty="0"/>
              <a:t>Native Speakers I</a:t>
            </a:r>
          </a:p>
          <a:p>
            <a:pPr algn="ctr"/>
            <a:r>
              <a:rPr lang="en-US" sz="1200" dirty="0"/>
              <a:t>Native Speakers  </a:t>
            </a:r>
            <a:r>
              <a:rPr lang="en-US" sz="1200" dirty="0" smtClean="0"/>
              <a:t>II</a:t>
            </a:r>
          </a:p>
          <a:p>
            <a:pPr algn="ctr"/>
            <a:r>
              <a:rPr lang="en-US" sz="1200" dirty="0" smtClean="0"/>
              <a:t>AP Spanish V/VI</a:t>
            </a:r>
          </a:p>
          <a:p>
            <a:pPr algn="ctr"/>
            <a:r>
              <a:rPr lang="en-US" sz="1200" dirty="0" smtClean="0"/>
              <a:t>AP French V</a:t>
            </a:r>
          </a:p>
        </p:txBody>
      </p:sp>
      <p:sp>
        <p:nvSpPr>
          <p:cNvPr id="34" name="Right Arrow 33"/>
          <p:cNvSpPr/>
          <p:nvPr/>
        </p:nvSpPr>
        <p:spPr>
          <a:xfrm>
            <a:off x="3905315" y="5250984"/>
            <a:ext cx="8382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Arrow 34"/>
          <p:cNvSpPr/>
          <p:nvPr/>
        </p:nvSpPr>
        <p:spPr>
          <a:xfrm>
            <a:off x="6347285" y="5250984"/>
            <a:ext cx="8382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ight Arrow 36"/>
          <p:cNvSpPr/>
          <p:nvPr/>
        </p:nvSpPr>
        <p:spPr>
          <a:xfrm>
            <a:off x="1451926" y="2944469"/>
            <a:ext cx="8382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116612" y="4896375"/>
            <a:ext cx="1454726" cy="119385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Spanish I </a:t>
            </a:r>
          </a:p>
          <a:p>
            <a:pPr algn="ctr"/>
            <a:r>
              <a:rPr lang="en-US" sz="1200" dirty="0" smtClean="0"/>
              <a:t>French I</a:t>
            </a:r>
          </a:p>
          <a:p>
            <a:pPr algn="ctr"/>
            <a:r>
              <a:rPr lang="en-US" sz="1200" dirty="0" smtClean="0"/>
              <a:t>Spanish II</a:t>
            </a:r>
          </a:p>
          <a:p>
            <a:pPr algn="ctr"/>
            <a:r>
              <a:rPr lang="en-US" sz="1200" dirty="0" smtClean="0"/>
              <a:t>French II</a:t>
            </a:r>
          </a:p>
          <a:p>
            <a:pPr algn="ctr"/>
            <a:r>
              <a:rPr lang="en-US" sz="1200" dirty="0" smtClean="0"/>
              <a:t>Native Speakers I</a:t>
            </a:r>
          </a:p>
          <a:p>
            <a:pPr algn="ctr"/>
            <a:r>
              <a:rPr lang="en-US" sz="1200" dirty="0" smtClean="0"/>
              <a:t>None</a:t>
            </a:r>
            <a:endParaRPr lang="en-US" sz="1200" dirty="0"/>
          </a:p>
        </p:txBody>
      </p:sp>
      <p:sp>
        <p:nvSpPr>
          <p:cNvPr id="42" name="Right Arrow 41"/>
          <p:cNvSpPr/>
          <p:nvPr/>
        </p:nvSpPr>
        <p:spPr>
          <a:xfrm>
            <a:off x="1571338" y="5117768"/>
            <a:ext cx="8382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31238" y="4163093"/>
            <a:ext cx="8219204" cy="34941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smtClean="0"/>
              <a:t>SECOND</a:t>
            </a:r>
            <a:r>
              <a:rPr lang="en-US" sz="1400" b="1" dirty="0" smtClean="0"/>
              <a:t> </a:t>
            </a:r>
            <a:r>
              <a:rPr lang="en-US" b="1" dirty="0" smtClean="0"/>
              <a:t>LANGUAGE- Only 2 credits required for in state schools, </a:t>
            </a:r>
            <a:r>
              <a:rPr lang="en-US" b="1" i="1" dirty="0" smtClean="0"/>
              <a:t>not for graduation</a:t>
            </a:r>
            <a:endParaRPr lang="en-US" b="1" i="1" dirty="0"/>
          </a:p>
        </p:txBody>
      </p:sp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5933" y="1253358"/>
            <a:ext cx="87153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" name="Rounded Rectangle 46"/>
          <p:cNvSpPr/>
          <p:nvPr/>
        </p:nvSpPr>
        <p:spPr>
          <a:xfrm>
            <a:off x="7442129" y="2566862"/>
            <a:ext cx="1616626" cy="123501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Chemistry</a:t>
            </a:r>
          </a:p>
          <a:p>
            <a:pPr algn="ctr"/>
            <a:r>
              <a:rPr lang="en-US" sz="1200" dirty="0"/>
              <a:t>Standard/Honors/AP</a:t>
            </a:r>
          </a:p>
          <a:p>
            <a:pPr algn="ctr"/>
            <a:r>
              <a:rPr lang="en-US" sz="1400" dirty="0"/>
              <a:t>Physics</a:t>
            </a:r>
          </a:p>
          <a:p>
            <a:pPr algn="ctr"/>
            <a:r>
              <a:rPr lang="en-US" sz="1200" dirty="0"/>
              <a:t>Standard/Honors/AP</a:t>
            </a:r>
          </a:p>
          <a:p>
            <a:pPr algn="ctr"/>
            <a:r>
              <a:rPr lang="en-US" sz="1400" dirty="0"/>
              <a:t>AP Biology</a:t>
            </a:r>
          </a:p>
        </p:txBody>
      </p:sp>
      <p:sp>
        <p:nvSpPr>
          <p:cNvPr id="2" name="Left-Right Arrow 1"/>
          <p:cNvSpPr/>
          <p:nvPr/>
        </p:nvSpPr>
        <p:spPr>
          <a:xfrm>
            <a:off x="6392283" y="2944469"/>
            <a:ext cx="1216152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Left-Right Arrow 2"/>
          <p:cNvSpPr/>
          <p:nvPr/>
        </p:nvSpPr>
        <p:spPr>
          <a:xfrm>
            <a:off x="3814378" y="2942055"/>
            <a:ext cx="1216152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7391400" y="897459"/>
            <a:ext cx="1625852" cy="123501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Chemistry</a:t>
            </a:r>
          </a:p>
          <a:p>
            <a:pPr algn="ctr"/>
            <a:r>
              <a:rPr lang="en-US" sz="1200" dirty="0"/>
              <a:t>Standard/Honors/AP</a:t>
            </a:r>
          </a:p>
          <a:p>
            <a:pPr algn="ctr"/>
            <a:r>
              <a:rPr lang="en-US" sz="1400" dirty="0"/>
              <a:t>Physics</a:t>
            </a:r>
          </a:p>
          <a:p>
            <a:pPr algn="ctr"/>
            <a:r>
              <a:rPr lang="en-US" sz="1200" dirty="0"/>
              <a:t>Standard/Honors/AP</a:t>
            </a:r>
          </a:p>
          <a:p>
            <a:pPr algn="ctr"/>
            <a:r>
              <a:rPr lang="en-US" sz="1400" dirty="0"/>
              <a:t>AP Biology</a:t>
            </a: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4806" y="1271347"/>
            <a:ext cx="391041" cy="453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024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5266" y="1828107"/>
            <a:ext cx="5288973" cy="45027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smtClean="0"/>
              <a:t>ARTS CONCENTRATION: ________________________</a:t>
            </a:r>
            <a:endParaRPr lang="en-US" b="1" dirty="0"/>
          </a:p>
        </p:txBody>
      </p:sp>
      <p:sp>
        <p:nvSpPr>
          <p:cNvPr id="3" name="Rounded Rectangle 2"/>
          <p:cNvSpPr/>
          <p:nvPr/>
        </p:nvSpPr>
        <p:spPr>
          <a:xfrm>
            <a:off x="126435" y="2666168"/>
            <a:ext cx="1371600" cy="457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4" name="Rounded Rectangle 3"/>
          <p:cNvSpPr/>
          <p:nvPr/>
        </p:nvSpPr>
        <p:spPr>
          <a:xfrm>
            <a:off x="2339703" y="2693739"/>
            <a:ext cx="1371600" cy="457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5" name="Rounded Rectangle 4"/>
          <p:cNvSpPr/>
          <p:nvPr/>
        </p:nvSpPr>
        <p:spPr>
          <a:xfrm>
            <a:off x="4759041" y="2707455"/>
            <a:ext cx="1371600" cy="457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6" name="Rounded Rectangle 5"/>
          <p:cNvSpPr/>
          <p:nvPr/>
        </p:nvSpPr>
        <p:spPr>
          <a:xfrm>
            <a:off x="7270185" y="2734887"/>
            <a:ext cx="1371600" cy="457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7" name="Rounded Rectangle 6"/>
          <p:cNvSpPr/>
          <p:nvPr/>
        </p:nvSpPr>
        <p:spPr>
          <a:xfrm>
            <a:off x="15015" y="4478473"/>
            <a:ext cx="1371600" cy="457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8" name="Rounded Rectangle 7"/>
          <p:cNvSpPr/>
          <p:nvPr/>
        </p:nvSpPr>
        <p:spPr>
          <a:xfrm>
            <a:off x="2264635" y="4495800"/>
            <a:ext cx="1371600" cy="457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9" name="Rounded Rectangle 8"/>
          <p:cNvSpPr/>
          <p:nvPr/>
        </p:nvSpPr>
        <p:spPr>
          <a:xfrm>
            <a:off x="4673602" y="4482084"/>
            <a:ext cx="1371600" cy="457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0" name="Rounded Rectangle 9"/>
          <p:cNvSpPr/>
          <p:nvPr/>
        </p:nvSpPr>
        <p:spPr>
          <a:xfrm>
            <a:off x="7120663" y="4495800"/>
            <a:ext cx="1371600" cy="457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1" name="Rectangle 10"/>
          <p:cNvSpPr/>
          <p:nvPr/>
        </p:nvSpPr>
        <p:spPr>
          <a:xfrm>
            <a:off x="100448" y="3657600"/>
            <a:ext cx="4111333" cy="44348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smtClean="0"/>
              <a:t>ELECTIVE/ 2</a:t>
            </a:r>
            <a:r>
              <a:rPr lang="en-US" b="1" baseline="30000" dirty="0" smtClean="0"/>
              <a:t>ND</a:t>
            </a:r>
            <a:r>
              <a:rPr lang="en-US" b="1" dirty="0" smtClean="0"/>
              <a:t> ART CONCENTRATION</a:t>
            </a:r>
            <a:endParaRPr lang="en-US" b="1" dirty="0"/>
          </a:p>
        </p:txBody>
      </p:sp>
      <p:sp>
        <p:nvSpPr>
          <p:cNvPr id="12" name="Right Arrow 11"/>
          <p:cNvSpPr/>
          <p:nvPr/>
        </p:nvSpPr>
        <p:spPr>
          <a:xfrm>
            <a:off x="1426435" y="4482084"/>
            <a:ext cx="8382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6307282" y="2707455"/>
            <a:ext cx="8382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3799609" y="2680023"/>
            <a:ext cx="8382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1501503" y="2666307"/>
            <a:ext cx="8382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3771319" y="4482084"/>
            <a:ext cx="8382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6201067" y="4482084"/>
            <a:ext cx="8382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100448" y="685800"/>
            <a:ext cx="2795151" cy="6096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HEALTH/PE </a:t>
            </a:r>
          </a:p>
          <a:p>
            <a:pPr algn="ctr"/>
            <a:r>
              <a:rPr lang="en-US" sz="1600" dirty="0" smtClean="0"/>
              <a:t>(1 credit needed any year)</a:t>
            </a:r>
            <a:endParaRPr lang="en-US" sz="1600" dirty="0"/>
          </a:p>
        </p:txBody>
      </p:sp>
      <p:sp>
        <p:nvSpPr>
          <p:cNvPr id="27" name="Flowchart: Connector 26"/>
          <p:cNvSpPr/>
          <p:nvPr/>
        </p:nvSpPr>
        <p:spPr>
          <a:xfrm>
            <a:off x="276277" y="103909"/>
            <a:ext cx="1030351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9th</a:t>
            </a:r>
            <a:endParaRPr lang="en-US" dirty="0"/>
          </a:p>
        </p:txBody>
      </p:sp>
      <p:sp>
        <p:nvSpPr>
          <p:cNvPr id="28" name="Flowchart: Connector 27"/>
          <p:cNvSpPr/>
          <p:nvPr/>
        </p:nvSpPr>
        <p:spPr>
          <a:xfrm>
            <a:off x="2470071" y="96982"/>
            <a:ext cx="1047342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10th</a:t>
            </a:r>
            <a:endParaRPr lang="en-US" dirty="0"/>
          </a:p>
        </p:txBody>
      </p:sp>
      <p:sp>
        <p:nvSpPr>
          <p:cNvPr id="29" name="Flowchart: Connector 28"/>
          <p:cNvSpPr/>
          <p:nvPr/>
        </p:nvSpPr>
        <p:spPr>
          <a:xfrm>
            <a:off x="4945520" y="69273"/>
            <a:ext cx="957077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11th</a:t>
            </a:r>
            <a:endParaRPr lang="en-US" dirty="0"/>
          </a:p>
        </p:txBody>
      </p:sp>
      <p:sp>
        <p:nvSpPr>
          <p:cNvPr id="30" name="Flowchart: Connector 29"/>
          <p:cNvSpPr/>
          <p:nvPr/>
        </p:nvSpPr>
        <p:spPr>
          <a:xfrm>
            <a:off x="7478003" y="69273"/>
            <a:ext cx="9144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12th</a:t>
            </a:r>
            <a:endParaRPr lang="en-US" dirty="0"/>
          </a:p>
        </p:txBody>
      </p:sp>
      <p:sp>
        <p:nvSpPr>
          <p:cNvPr id="32" name="Right Arrow 31"/>
          <p:cNvSpPr/>
          <p:nvPr/>
        </p:nvSpPr>
        <p:spPr>
          <a:xfrm>
            <a:off x="3200399" y="796082"/>
            <a:ext cx="5291863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33734" y="5181600"/>
            <a:ext cx="5147866" cy="1524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 smtClean="0"/>
              <a:t>Other elective options for 11th and 12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graders include:</a:t>
            </a:r>
          </a:p>
          <a:p>
            <a:r>
              <a:rPr lang="en-US" sz="1600" dirty="0" smtClean="0"/>
              <a:t>AP Art History</a:t>
            </a:r>
          </a:p>
          <a:p>
            <a:r>
              <a:rPr lang="en-US" sz="1600" dirty="0" smtClean="0"/>
              <a:t>Visual Arts Survey </a:t>
            </a:r>
          </a:p>
          <a:p>
            <a:r>
              <a:rPr lang="en-US" sz="1600" dirty="0" smtClean="0"/>
              <a:t>Strength and Conditioning</a:t>
            </a:r>
          </a:p>
          <a:p>
            <a:r>
              <a:rPr lang="en-US" sz="1600" dirty="0" smtClean="0"/>
              <a:t>Media Assistant</a:t>
            </a:r>
          </a:p>
          <a:p>
            <a:r>
              <a:rPr lang="en-US" sz="1600" dirty="0" smtClean="0"/>
              <a:t>Peer Helper by teacher request and approval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5163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Navigating Collegeboard.org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Go to collegeboard.org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Put school of choice in the search engine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Click on </a:t>
            </a:r>
            <a:r>
              <a:rPr lang="en-US" i="1" dirty="0" smtClean="0"/>
              <a:t>applying</a:t>
            </a:r>
            <a:r>
              <a:rPr lang="en-US" dirty="0" smtClean="0"/>
              <a:t> to college tab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Click on </a:t>
            </a:r>
            <a:r>
              <a:rPr lang="en-US" i="1" dirty="0" smtClean="0"/>
              <a:t>Academics and GPA </a:t>
            </a:r>
            <a:r>
              <a:rPr lang="en-US" dirty="0" smtClean="0"/>
              <a:t>tab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Here you will find Rank and GPA </a:t>
            </a:r>
            <a:r>
              <a:rPr lang="en-US" i="1" dirty="0" smtClean="0"/>
              <a:t>reported by the college/university.  </a:t>
            </a:r>
            <a:r>
              <a:rPr lang="en-US" dirty="0" smtClean="0"/>
              <a:t>Some schools choose not to report.  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You can also play around on that website and see what else the school offers including majors, campus life, etc.  </a:t>
            </a:r>
          </a:p>
          <a:p>
            <a:pPr marL="400050" lvl="1" indent="0" algn="ctr">
              <a:buNone/>
            </a:pPr>
            <a:endParaRPr lang="en-US" b="1" i="1" dirty="0" smtClean="0"/>
          </a:p>
          <a:p>
            <a:pPr marL="400050" lvl="1" indent="0" algn="ctr">
              <a:buNone/>
            </a:pPr>
            <a:r>
              <a:rPr lang="en-US" b="1" i="1" dirty="0" smtClean="0"/>
              <a:t>** Please note, 9</a:t>
            </a:r>
            <a:r>
              <a:rPr lang="en-US" b="1" i="1" baseline="30000" dirty="0" smtClean="0"/>
              <a:t>th</a:t>
            </a:r>
            <a:r>
              <a:rPr lang="en-US" b="1" i="1" dirty="0" smtClean="0"/>
              <a:t> graders will have a career lesson on collegeboard.org in December and  in 10</a:t>
            </a:r>
            <a:r>
              <a:rPr lang="en-US" b="1" i="1" baseline="30000" dirty="0" smtClean="0"/>
              <a:t>th</a:t>
            </a:r>
            <a:r>
              <a:rPr lang="en-US" b="1" i="1" dirty="0" smtClean="0"/>
              <a:t> grade students will have a college search lesson on collegeboard.org. 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374722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6238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44035" name="Group 2"/>
          <p:cNvGrpSpPr>
            <a:grpSpLocks/>
          </p:cNvGrpSpPr>
          <p:nvPr/>
        </p:nvGrpSpPr>
        <p:grpSpPr bwMode="auto">
          <a:xfrm>
            <a:off x="530225" y="1365250"/>
            <a:ext cx="7862888" cy="1900238"/>
            <a:chOff x="334" y="860"/>
            <a:chExt cx="4953" cy="1197"/>
          </a:xfrm>
        </p:grpSpPr>
        <p:pic>
          <p:nvPicPr>
            <p:cNvPr id="4403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860"/>
              <a:ext cx="4954" cy="1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44038" name="Text Box 4"/>
            <p:cNvSpPr txBox="1">
              <a:spLocks noChangeArrowheads="1"/>
            </p:cNvSpPr>
            <p:nvPr/>
          </p:nvSpPr>
          <p:spPr bwMode="auto">
            <a:xfrm>
              <a:off x="334" y="860"/>
              <a:ext cx="4954" cy="1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defTabSz="457200" eaLnBrk="0" hangingPunct="0">
                <a:spcBef>
                  <a:spcPts val="2000"/>
                </a:spcBef>
                <a:buClr>
                  <a:srgbClr val="A6A6A6"/>
                </a:buClr>
                <a:buSzPct val="90000"/>
                <a:buFont typeface="Wingdings" pitchFamily="2" charset="2"/>
                <a:buChar char=""/>
                <a:defRPr sz="2400">
                  <a:solidFill>
                    <a:srgbClr val="262626"/>
                  </a:solidFill>
                  <a:latin typeface="Calibri" pitchFamily="34" charset="0"/>
                </a:defRPr>
              </a:lvl1pPr>
              <a:lvl2pPr marL="742950" indent="-285750" defTabSz="457200" eaLnBrk="0" hangingPunct="0">
                <a:spcBef>
                  <a:spcPts val="600"/>
                </a:spcBef>
                <a:buClr>
                  <a:srgbClr val="404040"/>
                </a:buClr>
                <a:buSzPct val="90000"/>
                <a:buFont typeface="Wingdings" pitchFamily="2" charset="2"/>
                <a:buChar char=""/>
                <a:defRPr sz="2200">
                  <a:solidFill>
                    <a:srgbClr val="262626"/>
                  </a:solidFill>
                  <a:latin typeface="Calibri" pitchFamily="34" charset="0"/>
                </a:defRPr>
              </a:lvl2pPr>
              <a:lvl3pPr marL="1143000" indent="-228600" defTabSz="457200" eaLnBrk="0" hangingPunct="0">
                <a:spcBef>
                  <a:spcPts val="600"/>
                </a:spcBef>
                <a:buClr>
                  <a:srgbClr val="A6A6A6"/>
                </a:buClr>
                <a:buSzPct val="90000"/>
                <a:buFont typeface="Wingdings" pitchFamily="2" charset="2"/>
                <a:buChar char=""/>
                <a:defRPr sz="2000">
                  <a:solidFill>
                    <a:srgbClr val="262626"/>
                  </a:solidFill>
                  <a:latin typeface="Calibri" pitchFamily="34" charset="0"/>
                </a:defRPr>
              </a:lvl3pPr>
              <a:lvl4pPr marL="1600200" indent="-228600" defTabSz="457200" eaLnBrk="0" hangingPunct="0">
                <a:spcBef>
                  <a:spcPts val="600"/>
                </a:spcBef>
                <a:buClr>
                  <a:srgbClr val="404040"/>
                </a:buClr>
                <a:buSzPct val="90000"/>
                <a:buFont typeface="Wingdings" pitchFamily="2" charset="2"/>
                <a:buChar char=""/>
                <a:defRPr>
                  <a:solidFill>
                    <a:srgbClr val="262626"/>
                  </a:solidFill>
                  <a:latin typeface="Calibri" pitchFamily="34" charset="0"/>
                </a:defRPr>
              </a:lvl4pPr>
              <a:lvl5pPr marL="2057400" indent="-228600" defTabSz="457200" eaLnBrk="0" hangingPunct="0">
                <a:spcBef>
                  <a:spcPts val="600"/>
                </a:spcBef>
                <a:buClr>
                  <a:srgbClr val="A6A6A6"/>
                </a:buClr>
                <a:buSzPct val="90000"/>
                <a:buFont typeface="Wingdings" pitchFamily="2" charset="2"/>
                <a:buChar char=""/>
                <a:defRPr>
                  <a:solidFill>
                    <a:srgbClr val="262626"/>
                  </a:solidFill>
                  <a:latin typeface="Calibri" pitchFamily="34" charset="0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A6A6A6"/>
                </a:buClr>
                <a:buSzPct val="90000"/>
                <a:buFont typeface="Wingdings" pitchFamily="2" charset="2"/>
                <a:buChar char=""/>
                <a:defRPr>
                  <a:solidFill>
                    <a:srgbClr val="262626"/>
                  </a:solidFill>
                  <a:latin typeface="Calibri" pitchFamily="34" charset="0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A6A6A6"/>
                </a:buClr>
                <a:buSzPct val="90000"/>
                <a:buFont typeface="Wingdings" pitchFamily="2" charset="2"/>
                <a:buChar char=""/>
                <a:defRPr>
                  <a:solidFill>
                    <a:srgbClr val="262626"/>
                  </a:solidFill>
                  <a:latin typeface="Calibri" pitchFamily="34" charset="0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A6A6A6"/>
                </a:buClr>
                <a:buSzPct val="90000"/>
                <a:buFont typeface="Wingdings" pitchFamily="2" charset="2"/>
                <a:buChar char=""/>
                <a:defRPr>
                  <a:solidFill>
                    <a:srgbClr val="262626"/>
                  </a:solidFill>
                  <a:latin typeface="Calibri" pitchFamily="34" charset="0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A6A6A6"/>
                </a:buClr>
                <a:buSzPct val="90000"/>
                <a:buFont typeface="Wingdings" pitchFamily="2" charset="2"/>
                <a:buChar char=""/>
                <a:defRPr>
                  <a:solidFill>
                    <a:srgbClr val="262626"/>
                  </a:solidFill>
                  <a:latin typeface="Calibri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800" b="1" smtClean="0">
                <a:solidFill>
                  <a:srgbClr val="FFFFFF"/>
                </a:solidFill>
                <a:latin typeface="Arial" charset="0"/>
                <a:ea typeface="ＭＳ Ｐゴシック" pitchFamily="34" charset="-128"/>
              </a:endParaRPr>
            </a:p>
          </p:txBody>
        </p:sp>
      </p:grpSp>
      <p:sp>
        <p:nvSpPr>
          <p:cNvPr id="44036" name="Text Box 5"/>
          <p:cNvSpPr txBox="1">
            <a:spLocks noChangeArrowheads="1"/>
          </p:cNvSpPr>
          <p:nvPr/>
        </p:nvSpPr>
        <p:spPr bwMode="auto">
          <a:xfrm>
            <a:off x="533400" y="3228975"/>
            <a:ext cx="7854950" cy="335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rIns="18360"/>
          <a:lstStyle>
            <a:lvl1pPr defTabSz="457200" eaLnBrk="0" hangingPunct="0">
              <a:spcBef>
                <a:spcPts val="2000"/>
              </a:spcBef>
              <a:buClr>
                <a:srgbClr val="A6A6A6"/>
              </a:buClr>
              <a:buSzPct val="90000"/>
              <a:buFont typeface="Wingdings" pitchFamily="2" charset="2"/>
              <a:buChar char="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62626"/>
                </a:solidFill>
                <a:latin typeface="Calibri" pitchFamily="34" charset="0"/>
              </a:defRPr>
            </a:lvl1pPr>
            <a:lvl2pPr marL="742950" indent="-285750" defTabSz="457200" eaLnBrk="0" hangingPunct="0">
              <a:spcBef>
                <a:spcPts val="600"/>
              </a:spcBef>
              <a:buClr>
                <a:srgbClr val="404040"/>
              </a:buClr>
              <a:buSzPct val="90000"/>
              <a:buFont typeface="Wingdings" pitchFamily="2" charset="2"/>
              <a:buChar char="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262626"/>
                </a:solidFill>
                <a:latin typeface="Calibri" pitchFamily="34" charset="0"/>
              </a:defRPr>
            </a:lvl2pPr>
            <a:lvl3pPr marL="1143000" indent="-228600" defTabSz="457200" eaLnBrk="0" hangingPunct="0">
              <a:spcBef>
                <a:spcPts val="600"/>
              </a:spcBef>
              <a:buClr>
                <a:srgbClr val="A6A6A6"/>
              </a:buClr>
              <a:buSzPct val="90000"/>
              <a:buFont typeface="Wingdings" pitchFamily="2" charset="2"/>
              <a:buChar char="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262626"/>
                </a:solidFill>
                <a:latin typeface="Calibri" pitchFamily="34" charset="0"/>
              </a:defRPr>
            </a:lvl3pPr>
            <a:lvl4pPr marL="1600200" indent="-228600" defTabSz="457200" eaLnBrk="0" hangingPunct="0">
              <a:spcBef>
                <a:spcPts val="600"/>
              </a:spcBef>
              <a:buClr>
                <a:srgbClr val="404040"/>
              </a:buClr>
              <a:buSzPct val="90000"/>
              <a:buFont typeface="Wingdings" pitchFamily="2" charset="2"/>
              <a:buChar char="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262626"/>
                </a:solidFill>
                <a:latin typeface="Calibri" pitchFamily="34" charset="0"/>
              </a:defRPr>
            </a:lvl4pPr>
            <a:lvl5pPr marL="2057400" indent="-228600" defTabSz="457200" eaLnBrk="0" hangingPunct="0">
              <a:spcBef>
                <a:spcPts val="600"/>
              </a:spcBef>
              <a:buClr>
                <a:srgbClr val="A6A6A6"/>
              </a:buClr>
              <a:buSzPct val="90000"/>
              <a:buFont typeface="Wingdings" pitchFamily="2" charset="2"/>
              <a:buChar char="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262626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262626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262626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262626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262626"/>
                </a:solidFill>
                <a:latin typeface="Calibri" pitchFamily="34" charset="0"/>
              </a:defRPr>
            </a:lvl9pPr>
          </a:lstStyle>
          <a:p>
            <a:pPr algn="r" eaLnBrk="1" fontAlgn="base" hangingPunct="1">
              <a:spcBef>
                <a:spcPts val="65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None/>
            </a:pPr>
            <a:endParaRPr lang="en-GB" altLang="en-US" sz="2600" b="1" smtClean="0">
              <a:solidFill>
                <a:srgbClr val="FFFFFF"/>
              </a:solidFill>
              <a:latin typeface="Constantia" pitchFamily="18" charset="0"/>
              <a:ea typeface="ＭＳ Ｐゴシック" pitchFamily="34" charset="-128"/>
            </a:endParaRPr>
          </a:p>
          <a:p>
            <a:pPr algn="r" eaLnBrk="1" fontAlgn="base" hangingPunct="1">
              <a:spcBef>
                <a:spcPts val="65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None/>
            </a:pPr>
            <a:endParaRPr lang="en-GB" altLang="en-US" sz="2600" b="1" smtClean="0">
              <a:solidFill>
                <a:srgbClr val="FFFFFF"/>
              </a:solidFill>
              <a:latin typeface="Constantia" pitchFamily="18" charset="0"/>
              <a:ea typeface="ＭＳ Ｐゴシック" pitchFamily="34" charset="-128"/>
            </a:endParaRPr>
          </a:p>
          <a:p>
            <a:pPr algn="r" eaLnBrk="1" fontAlgn="base" hangingPunct="1">
              <a:spcBef>
                <a:spcPts val="65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None/>
            </a:pPr>
            <a:endParaRPr lang="en-GB" altLang="en-US" sz="2600" b="1" smtClean="0">
              <a:solidFill>
                <a:srgbClr val="FFFFFF"/>
              </a:solidFill>
              <a:latin typeface="Constantia" pitchFamily="18" charset="0"/>
              <a:ea typeface="ＭＳ Ｐゴシック" pitchFamily="34" charset="-128"/>
            </a:endParaRPr>
          </a:p>
          <a:p>
            <a:pPr algn="r" eaLnBrk="1" fontAlgn="base" hangingPunct="1">
              <a:spcBef>
                <a:spcPts val="65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None/>
            </a:pPr>
            <a:endParaRPr lang="en-GB" altLang="en-US" sz="2600" b="1" smtClean="0">
              <a:solidFill>
                <a:srgbClr val="FFFFFF"/>
              </a:solidFill>
              <a:latin typeface="Constantia" pitchFamily="18" charset="0"/>
              <a:ea typeface="ＭＳ Ｐゴシック" pitchFamily="34" charset="-128"/>
            </a:endParaRPr>
          </a:p>
          <a:p>
            <a:pPr algn="r" eaLnBrk="1" fontAlgn="base" hangingPunct="1">
              <a:spcBef>
                <a:spcPts val="65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None/>
            </a:pPr>
            <a:endParaRPr lang="en-GB" altLang="en-US" sz="2600" b="1" smtClean="0">
              <a:solidFill>
                <a:srgbClr val="FFFFFF"/>
              </a:solidFill>
              <a:latin typeface="Constantia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756813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1"/>
          <p:cNvSpPr txBox="1">
            <a:spLocks noChangeArrowheads="1"/>
          </p:cNvSpPr>
          <p:nvPr/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rIns="0" bIns="0" anchor="b"/>
          <a:lstStyle>
            <a:lvl1pPr defTabSz="457200" eaLnBrk="0" hangingPunct="0">
              <a:spcBef>
                <a:spcPts val="2000"/>
              </a:spcBef>
              <a:buClr>
                <a:srgbClr val="A6A6A6"/>
              </a:buClr>
              <a:buSzPct val="90000"/>
              <a:buFont typeface="Wingdings" pitchFamily="2" charset="2"/>
              <a:buChar char="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62626"/>
                </a:solidFill>
                <a:latin typeface="Calibri" pitchFamily="34" charset="0"/>
              </a:defRPr>
            </a:lvl1pPr>
            <a:lvl2pPr marL="742950" indent="-285750" defTabSz="457200" eaLnBrk="0" hangingPunct="0">
              <a:spcBef>
                <a:spcPts val="600"/>
              </a:spcBef>
              <a:buClr>
                <a:srgbClr val="404040"/>
              </a:buClr>
              <a:buSzPct val="90000"/>
              <a:buFont typeface="Wingdings" pitchFamily="2" charset="2"/>
              <a:buChar char="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262626"/>
                </a:solidFill>
                <a:latin typeface="Calibri" pitchFamily="34" charset="0"/>
              </a:defRPr>
            </a:lvl2pPr>
            <a:lvl3pPr marL="1143000" indent="-228600" defTabSz="457200" eaLnBrk="0" hangingPunct="0">
              <a:spcBef>
                <a:spcPts val="600"/>
              </a:spcBef>
              <a:buClr>
                <a:srgbClr val="A6A6A6"/>
              </a:buClr>
              <a:buSzPct val="90000"/>
              <a:buFont typeface="Wingdings" pitchFamily="2" charset="2"/>
              <a:buChar char="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262626"/>
                </a:solidFill>
                <a:latin typeface="Calibri" pitchFamily="34" charset="0"/>
              </a:defRPr>
            </a:lvl3pPr>
            <a:lvl4pPr marL="1600200" indent="-228600" defTabSz="457200" eaLnBrk="0" hangingPunct="0">
              <a:spcBef>
                <a:spcPts val="600"/>
              </a:spcBef>
              <a:buClr>
                <a:srgbClr val="404040"/>
              </a:buClr>
              <a:buSzPct val="90000"/>
              <a:buFont typeface="Wingdings" pitchFamily="2" charset="2"/>
              <a:buChar char="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262626"/>
                </a:solidFill>
                <a:latin typeface="Calibri" pitchFamily="34" charset="0"/>
              </a:defRPr>
            </a:lvl4pPr>
            <a:lvl5pPr marL="2057400" indent="-228600" defTabSz="457200" eaLnBrk="0" hangingPunct="0">
              <a:spcBef>
                <a:spcPts val="600"/>
              </a:spcBef>
              <a:buClr>
                <a:srgbClr val="A6A6A6"/>
              </a:buClr>
              <a:buSzPct val="90000"/>
              <a:buFont typeface="Wingdings" pitchFamily="2" charset="2"/>
              <a:buChar char="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262626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262626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262626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262626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262626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4617B"/>
              </a:buClr>
              <a:buSzTx/>
              <a:buFont typeface="Calibri" pitchFamily="34" charset="0"/>
              <a:buNone/>
            </a:pPr>
            <a:r>
              <a:rPr lang="en-GB" altLang="en-US" sz="5000" b="1" smtClean="0">
                <a:solidFill>
                  <a:srgbClr val="04617B"/>
                </a:solidFill>
                <a:ea typeface="ＭＳ Ｐゴシック" pitchFamily="34" charset="-128"/>
              </a:rPr>
              <a:t>True or False</a:t>
            </a:r>
          </a:p>
        </p:txBody>
      </p:sp>
      <p:sp>
        <p:nvSpPr>
          <p:cNvPr id="45059" name="Text Box 2"/>
          <p:cNvSpPr txBox="1">
            <a:spLocks noChangeArrowheads="1"/>
          </p:cNvSpPr>
          <p:nvPr/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71463" indent="-271463" defTabSz="457200" eaLnBrk="0" hangingPunct="0">
              <a:spcBef>
                <a:spcPts val="2000"/>
              </a:spcBef>
              <a:buClr>
                <a:srgbClr val="A6A6A6"/>
              </a:buClr>
              <a:buSzPct val="90000"/>
              <a:buFont typeface="Wingdings" pitchFamily="2" charset="2"/>
              <a:buChar char="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262626"/>
                </a:solidFill>
                <a:latin typeface="Calibri" pitchFamily="34" charset="0"/>
              </a:defRPr>
            </a:lvl1pPr>
            <a:lvl2pPr marL="742950" indent="-285750" defTabSz="457200" eaLnBrk="0" hangingPunct="0">
              <a:spcBef>
                <a:spcPts val="600"/>
              </a:spcBef>
              <a:buClr>
                <a:srgbClr val="404040"/>
              </a:buClr>
              <a:buSzPct val="90000"/>
              <a:buFont typeface="Wingdings" pitchFamily="2" charset="2"/>
              <a:buChar char="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rgbClr val="262626"/>
                </a:solidFill>
                <a:latin typeface="Calibri" pitchFamily="34" charset="0"/>
              </a:defRPr>
            </a:lvl2pPr>
            <a:lvl3pPr marL="1143000" indent="-228600" defTabSz="457200" eaLnBrk="0" hangingPunct="0">
              <a:spcBef>
                <a:spcPts val="600"/>
              </a:spcBef>
              <a:buClr>
                <a:srgbClr val="A6A6A6"/>
              </a:buClr>
              <a:buSzPct val="90000"/>
              <a:buFont typeface="Wingdings" pitchFamily="2" charset="2"/>
              <a:buChar char="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262626"/>
                </a:solidFill>
                <a:latin typeface="Calibri" pitchFamily="34" charset="0"/>
              </a:defRPr>
            </a:lvl3pPr>
            <a:lvl4pPr marL="1600200" indent="-228600" defTabSz="457200" eaLnBrk="0" hangingPunct="0">
              <a:spcBef>
                <a:spcPts val="600"/>
              </a:spcBef>
              <a:buClr>
                <a:srgbClr val="404040"/>
              </a:buClr>
              <a:buSzPct val="90000"/>
              <a:buFont typeface="Wingdings" pitchFamily="2" charset="2"/>
              <a:buChar char="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262626"/>
                </a:solidFill>
                <a:latin typeface="Calibri" pitchFamily="34" charset="0"/>
              </a:defRPr>
            </a:lvl4pPr>
            <a:lvl5pPr marL="2057400" indent="-228600" defTabSz="457200" eaLnBrk="0" hangingPunct="0">
              <a:spcBef>
                <a:spcPts val="600"/>
              </a:spcBef>
              <a:buClr>
                <a:srgbClr val="A6A6A6"/>
              </a:buClr>
              <a:buSzPct val="90000"/>
              <a:buFont typeface="Wingdings" pitchFamily="2" charset="2"/>
              <a:buChar char="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262626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262626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262626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262626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262626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ts val="65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en-GB" altLang="en-US" sz="2600" b="1" smtClean="0">
                <a:solidFill>
                  <a:srgbClr val="000000"/>
                </a:solidFill>
                <a:latin typeface="Constantia" pitchFamily="18" charset="0"/>
                <a:ea typeface="ＭＳ Ｐゴシック" pitchFamily="34" charset="-128"/>
              </a:rPr>
              <a:t>It is better to take Honors and AP classes </a:t>
            </a:r>
            <a:r>
              <a:rPr lang="en-GB" altLang="en-US" sz="2600" b="1" i="1" smtClean="0">
                <a:solidFill>
                  <a:srgbClr val="000000"/>
                </a:solidFill>
                <a:latin typeface="Constantia" pitchFamily="18" charset="0"/>
                <a:ea typeface="ＭＳ Ｐゴシック" pitchFamily="34" charset="-128"/>
              </a:rPr>
              <a:t>just </a:t>
            </a:r>
            <a:r>
              <a:rPr lang="en-GB" altLang="en-US" sz="2600" b="1" smtClean="0">
                <a:solidFill>
                  <a:srgbClr val="000000"/>
                </a:solidFill>
                <a:latin typeface="Constantia" pitchFamily="18" charset="0"/>
                <a:ea typeface="ＭＳ Ｐゴシック" pitchFamily="34" charset="-128"/>
              </a:rPr>
              <a:t>to raise your GPA.</a:t>
            </a:r>
          </a:p>
        </p:txBody>
      </p:sp>
      <p:pic>
        <p:nvPicPr>
          <p:cNvPr id="4506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613" y="3276600"/>
            <a:ext cx="3914775" cy="260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83469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/>
          <p:cNvSpPr txBox="1">
            <a:spLocks noChangeArrowheads="1"/>
          </p:cNvSpPr>
          <p:nvPr/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rIns="0" bIns="0" anchor="b"/>
          <a:lstStyle>
            <a:lvl1pPr defTabSz="457200" eaLnBrk="0" hangingPunct="0">
              <a:spcBef>
                <a:spcPts val="2000"/>
              </a:spcBef>
              <a:buClr>
                <a:srgbClr val="A6A6A6"/>
              </a:buClr>
              <a:buSzPct val="90000"/>
              <a:buFont typeface="Wingdings" pitchFamily="2" charset="2"/>
              <a:buChar char="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62626"/>
                </a:solidFill>
                <a:latin typeface="Calibri" pitchFamily="34" charset="0"/>
              </a:defRPr>
            </a:lvl1pPr>
            <a:lvl2pPr marL="742950" indent="-285750" defTabSz="457200" eaLnBrk="0" hangingPunct="0">
              <a:spcBef>
                <a:spcPts val="600"/>
              </a:spcBef>
              <a:buClr>
                <a:srgbClr val="404040"/>
              </a:buClr>
              <a:buSzPct val="90000"/>
              <a:buFont typeface="Wingdings" pitchFamily="2" charset="2"/>
              <a:buChar char="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262626"/>
                </a:solidFill>
                <a:latin typeface="Calibri" pitchFamily="34" charset="0"/>
              </a:defRPr>
            </a:lvl2pPr>
            <a:lvl3pPr marL="1143000" indent="-228600" defTabSz="457200" eaLnBrk="0" hangingPunct="0">
              <a:spcBef>
                <a:spcPts val="600"/>
              </a:spcBef>
              <a:buClr>
                <a:srgbClr val="A6A6A6"/>
              </a:buClr>
              <a:buSzPct val="90000"/>
              <a:buFont typeface="Wingdings" pitchFamily="2" charset="2"/>
              <a:buChar char="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262626"/>
                </a:solidFill>
                <a:latin typeface="Calibri" pitchFamily="34" charset="0"/>
              </a:defRPr>
            </a:lvl3pPr>
            <a:lvl4pPr marL="1600200" indent="-228600" defTabSz="457200" eaLnBrk="0" hangingPunct="0">
              <a:spcBef>
                <a:spcPts val="600"/>
              </a:spcBef>
              <a:buClr>
                <a:srgbClr val="404040"/>
              </a:buClr>
              <a:buSzPct val="90000"/>
              <a:buFont typeface="Wingdings" pitchFamily="2" charset="2"/>
              <a:buChar char="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262626"/>
                </a:solidFill>
                <a:latin typeface="Calibri" pitchFamily="34" charset="0"/>
              </a:defRPr>
            </a:lvl4pPr>
            <a:lvl5pPr marL="2057400" indent="-228600" defTabSz="457200" eaLnBrk="0" hangingPunct="0">
              <a:spcBef>
                <a:spcPts val="600"/>
              </a:spcBef>
              <a:buClr>
                <a:srgbClr val="A6A6A6"/>
              </a:buClr>
              <a:buSzPct val="90000"/>
              <a:buFont typeface="Wingdings" pitchFamily="2" charset="2"/>
              <a:buChar char="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262626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262626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262626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262626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262626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Calibri" pitchFamily="34" charset="0"/>
              <a:buNone/>
            </a:pPr>
            <a:r>
              <a:rPr lang="en-GB" altLang="en-US" sz="5000" smtClean="0">
                <a:solidFill>
                  <a:srgbClr val="FF0000"/>
                </a:solidFill>
                <a:ea typeface="ＭＳ Ｐゴシック" pitchFamily="34" charset="-128"/>
              </a:rPr>
              <a:t>FALSE</a:t>
            </a:r>
          </a:p>
        </p:txBody>
      </p:sp>
      <p:sp>
        <p:nvSpPr>
          <p:cNvPr id="46083" name="Text Box 2"/>
          <p:cNvSpPr txBox="1">
            <a:spLocks noChangeArrowheads="1"/>
          </p:cNvSpPr>
          <p:nvPr/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71463" indent="-271463" defTabSz="457200" eaLnBrk="0" hangingPunct="0">
              <a:spcBef>
                <a:spcPts val="2000"/>
              </a:spcBef>
              <a:buClr>
                <a:srgbClr val="A6A6A6"/>
              </a:buClr>
              <a:buSzPct val="90000"/>
              <a:buFont typeface="Wingdings" pitchFamily="2" charset="2"/>
              <a:buChar char="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262626"/>
                </a:solidFill>
                <a:latin typeface="Calibri" pitchFamily="34" charset="0"/>
              </a:defRPr>
            </a:lvl1pPr>
            <a:lvl2pPr marL="742950" indent="-285750" defTabSz="457200" eaLnBrk="0" hangingPunct="0">
              <a:spcBef>
                <a:spcPts val="600"/>
              </a:spcBef>
              <a:buClr>
                <a:srgbClr val="404040"/>
              </a:buClr>
              <a:buSzPct val="90000"/>
              <a:buFont typeface="Wingdings" pitchFamily="2" charset="2"/>
              <a:buChar char="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rgbClr val="262626"/>
                </a:solidFill>
                <a:latin typeface="Calibri" pitchFamily="34" charset="0"/>
              </a:defRPr>
            </a:lvl2pPr>
            <a:lvl3pPr marL="1143000" indent="-228600" defTabSz="457200" eaLnBrk="0" hangingPunct="0">
              <a:spcBef>
                <a:spcPts val="600"/>
              </a:spcBef>
              <a:buClr>
                <a:srgbClr val="A6A6A6"/>
              </a:buClr>
              <a:buSzPct val="90000"/>
              <a:buFont typeface="Wingdings" pitchFamily="2" charset="2"/>
              <a:buChar char="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262626"/>
                </a:solidFill>
                <a:latin typeface="Calibri" pitchFamily="34" charset="0"/>
              </a:defRPr>
            </a:lvl3pPr>
            <a:lvl4pPr marL="1600200" indent="-228600" defTabSz="457200" eaLnBrk="0" hangingPunct="0">
              <a:spcBef>
                <a:spcPts val="600"/>
              </a:spcBef>
              <a:buClr>
                <a:srgbClr val="404040"/>
              </a:buClr>
              <a:buSzPct val="90000"/>
              <a:buFont typeface="Wingdings" pitchFamily="2" charset="2"/>
              <a:buChar char="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262626"/>
                </a:solidFill>
                <a:latin typeface="Calibri" pitchFamily="34" charset="0"/>
              </a:defRPr>
            </a:lvl4pPr>
            <a:lvl5pPr marL="2057400" indent="-228600" defTabSz="457200" eaLnBrk="0" hangingPunct="0">
              <a:spcBef>
                <a:spcPts val="600"/>
              </a:spcBef>
              <a:buClr>
                <a:srgbClr val="A6A6A6"/>
              </a:buClr>
              <a:buSzPct val="90000"/>
              <a:buFont typeface="Wingdings" pitchFamily="2" charset="2"/>
              <a:buChar char="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262626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262626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262626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262626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262626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ts val="65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None/>
            </a:pPr>
            <a:endParaRPr lang="en-GB" altLang="en-US" sz="2600" b="1" smtClean="0">
              <a:solidFill>
                <a:srgbClr val="002060"/>
              </a:solidFill>
              <a:latin typeface="Constantia" pitchFamily="18" charset="0"/>
              <a:ea typeface="ＭＳ Ｐゴシック" pitchFamily="34" charset="-128"/>
            </a:endParaRPr>
          </a:p>
          <a:p>
            <a:pPr eaLnBrk="1" fontAlgn="base" hangingPunct="1">
              <a:spcBef>
                <a:spcPts val="65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en-GB" altLang="en-US" sz="2600" b="1" smtClean="0">
                <a:solidFill>
                  <a:srgbClr val="002060"/>
                </a:solidFill>
                <a:latin typeface="Constantia" pitchFamily="18" charset="0"/>
                <a:ea typeface="ＭＳ Ｐゴシック" pitchFamily="34" charset="-128"/>
              </a:rPr>
              <a:t>Honors and AP classes require lots of discipline and hard work.  </a:t>
            </a:r>
          </a:p>
          <a:p>
            <a:pPr eaLnBrk="1" fontAlgn="base" hangingPunct="1">
              <a:spcBef>
                <a:spcPts val="65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en-GB" altLang="en-US" sz="2600" b="1" smtClean="0">
                <a:solidFill>
                  <a:srgbClr val="002060"/>
                </a:solidFill>
                <a:latin typeface="Constantia" pitchFamily="18" charset="0"/>
                <a:ea typeface="ＭＳ Ｐゴシック" pitchFamily="34" charset="-128"/>
              </a:rPr>
              <a:t>Students should want to take an Honors or AP level class for the challenge and higher level thinking, not just for extra quality points.</a:t>
            </a:r>
          </a:p>
        </p:txBody>
      </p:sp>
    </p:spTree>
    <p:extLst>
      <p:ext uri="{BB962C8B-B14F-4D97-AF65-F5344CB8AC3E}">
        <p14:creationId xmlns:p14="http://schemas.microsoft.com/office/powerpoint/2010/main" val="36630750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1"/>
          <p:cNvSpPr txBox="1">
            <a:spLocks noChangeArrowheads="1"/>
          </p:cNvSpPr>
          <p:nvPr/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rIns="0" bIns="0" anchor="b"/>
          <a:lstStyle>
            <a:lvl1pPr defTabSz="457200" eaLnBrk="0" hangingPunct="0">
              <a:spcBef>
                <a:spcPts val="2000"/>
              </a:spcBef>
              <a:buClr>
                <a:srgbClr val="A6A6A6"/>
              </a:buClr>
              <a:buSzPct val="90000"/>
              <a:buFont typeface="Wingdings" pitchFamily="2" charset="2"/>
              <a:buChar char="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62626"/>
                </a:solidFill>
                <a:latin typeface="Calibri" pitchFamily="34" charset="0"/>
              </a:defRPr>
            </a:lvl1pPr>
            <a:lvl2pPr marL="742950" indent="-285750" defTabSz="457200" eaLnBrk="0" hangingPunct="0">
              <a:spcBef>
                <a:spcPts val="600"/>
              </a:spcBef>
              <a:buClr>
                <a:srgbClr val="404040"/>
              </a:buClr>
              <a:buSzPct val="90000"/>
              <a:buFont typeface="Wingdings" pitchFamily="2" charset="2"/>
              <a:buChar char="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262626"/>
                </a:solidFill>
                <a:latin typeface="Calibri" pitchFamily="34" charset="0"/>
              </a:defRPr>
            </a:lvl2pPr>
            <a:lvl3pPr marL="1143000" indent="-228600" defTabSz="457200" eaLnBrk="0" hangingPunct="0">
              <a:spcBef>
                <a:spcPts val="600"/>
              </a:spcBef>
              <a:buClr>
                <a:srgbClr val="A6A6A6"/>
              </a:buClr>
              <a:buSzPct val="90000"/>
              <a:buFont typeface="Wingdings" pitchFamily="2" charset="2"/>
              <a:buChar char="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262626"/>
                </a:solidFill>
                <a:latin typeface="Calibri" pitchFamily="34" charset="0"/>
              </a:defRPr>
            </a:lvl3pPr>
            <a:lvl4pPr marL="1600200" indent="-228600" defTabSz="457200" eaLnBrk="0" hangingPunct="0">
              <a:spcBef>
                <a:spcPts val="600"/>
              </a:spcBef>
              <a:buClr>
                <a:srgbClr val="404040"/>
              </a:buClr>
              <a:buSzPct val="90000"/>
              <a:buFont typeface="Wingdings" pitchFamily="2" charset="2"/>
              <a:buChar char="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262626"/>
                </a:solidFill>
                <a:latin typeface="Calibri" pitchFamily="34" charset="0"/>
              </a:defRPr>
            </a:lvl4pPr>
            <a:lvl5pPr marL="2057400" indent="-228600" defTabSz="457200" eaLnBrk="0" hangingPunct="0">
              <a:spcBef>
                <a:spcPts val="600"/>
              </a:spcBef>
              <a:buClr>
                <a:srgbClr val="A6A6A6"/>
              </a:buClr>
              <a:buSzPct val="90000"/>
              <a:buFont typeface="Wingdings" pitchFamily="2" charset="2"/>
              <a:buChar char="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262626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262626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262626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262626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262626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4617B"/>
              </a:buClr>
              <a:buSzTx/>
              <a:buFont typeface="Calibri" pitchFamily="34" charset="0"/>
              <a:buNone/>
            </a:pPr>
            <a:r>
              <a:rPr lang="en-GB" altLang="en-US" sz="5000" b="1" smtClean="0">
                <a:solidFill>
                  <a:srgbClr val="04617B"/>
                </a:solidFill>
                <a:ea typeface="ＭＳ Ｐゴシック" pitchFamily="34" charset="-128"/>
              </a:rPr>
              <a:t>True or False</a:t>
            </a:r>
          </a:p>
        </p:txBody>
      </p:sp>
      <p:sp>
        <p:nvSpPr>
          <p:cNvPr id="47107" name="Text Box 2"/>
          <p:cNvSpPr txBox="1">
            <a:spLocks noChangeArrowheads="1"/>
          </p:cNvSpPr>
          <p:nvPr/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457200" indent="-457200" defTabSz="457200" eaLnBrk="0" hangingPunct="0">
              <a:spcBef>
                <a:spcPts val="2000"/>
              </a:spcBef>
              <a:buClr>
                <a:srgbClr val="A6A6A6"/>
              </a:buClr>
              <a:buSzPct val="90000"/>
              <a:buFont typeface="Wingdings" pitchFamily="2" charset="2"/>
              <a:buChar char="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262626"/>
                </a:solidFill>
                <a:latin typeface="Calibri" pitchFamily="34" charset="0"/>
              </a:defRPr>
            </a:lvl1pPr>
            <a:lvl2pPr marL="742950" indent="-285750" defTabSz="457200" eaLnBrk="0" hangingPunct="0">
              <a:spcBef>
                <a:spcPts val="600"/>
              </a:spcBef>
              <a:buClr>
                <a:srgbClr val="404040"/>
              </a:buClr>
              <a:buSzPct val="90000"/>
              <a:buFont typeface="Wingdings" pitchFamily="2" charset="2"/>
              <a:buChar char="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rgbClr val="262626"/>
                </a:solidFill>
                <a:latin typeface="Calibri" pitchFamily="34" charset="0"/>
              </a:defRPr>
            </a:lvl2pPr>
            <a:lvl3pPr marL="1143000" indent="-228600" defTabSz="457200" eaLnBrk="0" hangingPunct="0">
              <a:spcBef>
                <a:spcPts val="600"/>
              </a:spcBef>
              <a:buClr>
                <a:srgbClr val="A6A6A6"/>
              </a:buClr>
              <a:buSzPct val="90000"/>
              <a:buFont typeface="Wingdings" pitchFamily="2" charset="2"/>
              <a:buChar char="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262626"/>
                </a:solidFill>
                <a:latin typeface="Calibri" pitchFamily="34" charset="0"/>
              </a:defRPr>
            </a:lvl3pPr>
            <a:lvl4pPr marL="1600200" indent="-228600" defTabSz="457200" eaLnBrk="0" hangingPunct="0">
              <a:spcBef>
                <a:spcPts val="600"/>
              </a:spcBef>
              <a:buClr>
                <a:srgbClr val="404040"/>
              </a:buClr>
              <a:buSzPct val="90000"/>
              <a:buFont typeface="Wingdings" pitchFamily="2" charset="2"/>
              <a:buChar char="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262626"/>
                </a:solidFill>
                <a:latin typeface="Calibri" pitchFamily="34" charset="0"/>
              </a:defRPr>
            </a:lvl4pPr>
            <a:lvl5pPr marL="2057400" indent="-228600" defTabSz="457200" eaLnBrk="0" hangingPunct="0">
              <a:spcBef>
                <a:spcPts val="600"/>
              </a:spcBef>
              <a:buClr>
                <a:srgbClr val="A6A6A6"/>
              </a:buClr>
              <a:buSzPct val="90000"/>
              <a:buFont typeface="Wingdings" pitchFamily="2" charset="2"/>
              <a:buChar char="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262626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262626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262626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262626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262626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ts val="65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Arial" charset="0"/>
              <a:buChar char="•"/>
            </a:pPr>
            <a:r>
              <a:rPr lang="en-GB" altLang="en-US" sz="2600" b="1" smtClean="0">
                <a:solidFill>
                  <a:srgbClr val="000000"/>
                </a:solidFill>
                <a:latin typeface="Constantia" pitchFamily="18" charset="0"/>
                <a:ea typeface="ＭＳ Ｐゴシック" pitchFamily="34" charset="-128"/>
              </a:rPr>
              <a:t>Having good relationships with your High School teachers is important to getting into college.</a:t>
            </a:r>
          </a:p>
        </p:txBody>
      </p:sp>
      <p:pic>
        <p:nvPicPr>
          <p:cNvPr id="47108" name="Picture 3" descr="C:\Users\heather_chambers\AppData\Local\Microsoft\Windows\Temporary Internet Files\Content.IE5\CVATIE8O\MC90007118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657600"/>
            <a:ext cx="2268538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29130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rIns="0" bIns="0" anchor="b"/>
          <a:lstStyle>
            <a:lvl1pPr defTabSz="457200" eaLnBrk="0" hangingPunct="0">
              <a:spcBef>
                <a:spcPts val="2000"/>
              </a:spcBef>
              <a:buClr>
                <a:srgbClr val="A6A6A6"/>
              </a:buClr>
              <a:buSzPct val="90000"/>
              <a:buFont typeface="Wingdings" pitchFamily="2" charset="2"/>
              <a:buChar char="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62626"/>
                </a:solidFill>
                <a:latin typeface="Calibri" pitchFamily="34" charset="0"/>
              </a:defRPr>
            </a:lvl1pPr>
            <a:lvl2pPr marL="742950" indent="-285750" defTabSz="457200" eaLnBrk="0" hangingPunct="0">
              <a:spcBef>
                <a:spcPts val="600"/>
              </a:spcBef>
              <a:buClr>
                <a:srgbClr val="404040"/>
              </a:buClr>
              <a:buSzPct val="90000"/>
              <a:buFont typeface="Wingdings" pitchFamily="2" charset="2"/>
              <a:buChar char="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262626"/>
                </a:solidFill>
                <a:latin typeface="Calibri" pitchFamily="34" charset="0"/>
              </a:defRPr>
            </a:lvl2pPr>
            <a:lvl3pPr marL="1143000" indent="-228600" defTabSz="457200" eaLnBrk="0" hangingPunct="0">
              <a:spcBef>
                <a:spcPts val="600"/>
              </a:spcBef>
              <a:buClr>
                <a:srgbClr val="A6A6A6"/>
              </a:buClr>
              <a:buSzPct val="90000"/>
              <a:buFont typeface="Wingdings" pitchFamily="2" charset="2"/>
              <a:buChar char="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262626"/>
                </a:solidFill>
                <a:latin typeface="Calibri" pitchFamily="34" charset="0"/>
              </a:defRPr>
            </a:lvl3pPr>
            <a:lvl4pPr marL="1600200" indent="-228600" defTabSz="457200" eaLnBrk="0" hangingPunct="0">
              <a:spcBef>
                <a:spcPts val="600"/>
              </a:spcBef>
              <a:buClr>
                <a:srgbClr val="404040"/>
              </a:buClr>
              <a:buSzPct val="90000"/>
              <a:buFont typeface="Wingdings" pitchFamily="2" charset="2"/>
              <a:buChar char="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262626"/>
                </a:solidFill>
                <a:latin typeface="Calibri" pitchFamily="34" charset="0"/>
              </a:defRPr>
            </a:lvl4pPr>
            <a:lvl5pPr marL="2057400" indent="-228600" defTabSz="457200" eaLnBrk="0" hangingPunct="0">
              <a:spcBef>
                <a:spcPts val="600"/>
              </a:spcBef>
              <a:buClr>
                <a:srgbClr val="A6A6A6"/>
              </a:buClr>
              <a:buSzPct val="90000"/>
              <a:buFont typeface="Wingdings" pitchFamily="2" charset="2"/>
              <a:buChar char="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262626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262626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262626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262626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262626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Calibri" pitchFamily="34" charset="0"/>
              <a:buNone/>
            </a:pPr>
            <a:r>
              <a:rPr lang="en-GB" altLang="en-US" sz="5000" smtClean="0">
                <a:solidFill>
                  <a:srgbClr val="00B050"/>
                </a:solidFill>
                <a:ea typeface="ＭＳ Ｐゴシック" pitchFamily="34" charset="-128"/>
              </a:rPr>
              <a:t>TRUE</a:t>
            </a:r>
          </a:p>
        </p:txBody>
      </p:sp>
      <p:sp>
        <p:nvSpPr>
          <p:cNvPr id="10243" name="Text Box 2"/>
          <p:cNvSpPr txBox="1">
            <a:spLocks noChangeArrowheads="1"/>
          </p:cNvSpPr>
          <p:nvPr/>
        </p:nvSpPr>
        <p:spPr bwMode="auto">
          <a:xfrm>
            <a:off x="457200" y="1949450"/>
            <a:ext cx="8229600" cy="438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71463" indent="-27146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marL="457200" indent="-457200" defTabSz="457200" eaLnBrk="1" hangingPunct="1">
              <a:spcBef>
                <a:spcPts val="650"/>
              </a:spcBef>
              <a:buClr>
                <a:srgbClr val="0BD0D9"/>
              </a:buClr>
              <a:buSzPct val="95000"/>
              <a:buFont typeface="Arial" panose="020B0604020202020204" pitchFamily="34" charset="0"/>
              <a:buChar char="•"/>
              <a:defRPr/>
            </a:pPr>
            <a:endParaRPr lang="en-GB" sz="2600" dirty="0">
              <a:solidFill>
                <a:srgbClr val="000000"/>
              </a:solidFill>
              <a:latin typeface="Constantia" charset="0"/>
            </a:endParaRPr>
          </a:p>
          <a:p>
            <a:pPr marL="457200" indent="-457200" defTabSz="457200" eaLnBrk="1" hangingPunct="1">
              <a:spcBef>
                <a:spcPts val="650"/>
              </a:spcBef>
              <a:buClr>
                <a:srgbClr val="0BD0D9"/>
              </a:buClr>
              <a:buSzPct val="95000"/>
              <a:buFont typeface="Arial" panose="020B0604020202020204" pitchFamily="34" charset="0"/>
              <a:buChar char="•"/>
              <a:defRPr/>
            </a:pPr>
            <a:r>
              <a:rPr lang="en-GB" sz="2600" dirty="0" smtClean="0">
                <a:solidFill>
                  <a:srgbClr val="000000"/>
                </a:solidFill>
                <a:latin typeface="Constantia" charset="0"/>
              </a:rPr>
              <a:t>You will be asking your High School teachers (even from 9</a:t>
            </a:r>
            <a:r>
              <a:rPr lang="en-GB" sz="2600" baseline="30000" dirty="0" smtClean="0">
                <a:solidFill>
                  <a:srgbClr val="000000"/>
                </a:solidFill>
                <a:latin typeface="Constantia" charset="0"/>
              </a:rPr>
              <a:t>th</a:t>
            </a:r>
            <a:r>
              <a:rPr lang="en-GB" sz="2600" dirty="0" smtClean="0">
                <a:solidFill>
                  <a:srgbClr val="000000"/>
                </a:solidFill>
                <a:latin typeface="Constantia" charset="0"/>
              </a:rPr>
              <a:t> grade) for college recommendations.  Now is the time to be making positive relationships with your teachers.</a:t>
            </a:r>
            <a:endParaRPr lang="en-GB" sz="2600" dirty="0">
              <a:solidFill>
                <a:srgbClr val="000000"/>
              </a:solidFill>
              <a:latin typeface="Constantia" charset="0"/>
            </a:endParaRPr>
          </a:p>
          <a:p>
            <a:pPr marL="457200" indent="-457200" defTabSz="457200" eaLnBrk="1" hangingPunct="1">
              <a:spcBef>
                <a:spcPts val="650"/>
              </a:spcBef>
              <a:buClr>
                <a:srgbClr val="0BD0D9"/>
              </a:buClr>
              <a:buSzPct val="95000"/>
              <a:buFont typeface="Arial" panose="020B0604020202020204" pitchFamily="34" charset="0"/>
              <a:buChar char="•"/>
              <a:defRPr/>
            </a:pPr>
            <a:endParaRPr lang="en-GB" sz="2600" dirty="0">
              <a:solidFill>
                <a:srgbClr val="000000"/>
              </a:solidFill>
              <a:latin typeface="Constantia" charset="0"/>
            </a:endParaRPr>
          </a:p>
          <a:p>
            <a:pPr marL="0" indent="0" defTabSz="457200" eaLnBrk="1" hangingPunct="1">
              <a:spcBef>
                <a:spcPts val="650"/>
              </a:spcBef>
              <a:buClr>
                <a:srgbClr val="0BD0D9"/>
              </a:buClr>
              <a:buSzPct val="95000"/>
              <a:defRPr/>
            </a:pPr>
            <a:r>
              <a:rPr lang="en-GB" sz="2600" dirty="0" smtClean="0">
                <a:solidFill>
                  <a:srgbClr val="000000"/>
                </a:solidFill>
                <a:latin typeface="Constantia" charset="0"/>
              </a:rPr>
              <a:t> </a:t>
            </a:r>
            <a:endParaRPr lang="en-GB" sz="2600" dirty="0">
              <a:solidFill>
                <a:srgbClr val="000000"/>
              </a:solidFill>
              <a:latin typeface="Constant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1656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-20877" y="34050"/>
            <a:ext cx="8229600" cy="727075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sz="2800" b="1" dirty="0" smtClean="0">
                <a:latin typeface="Bookman Old Style"/>
                <a:cs typeface="Bookman Old Style"/>
              </a:rPr>
              <a:t>Freshman Year Timeline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143000"/>
            <a:ext cx="8229600" cy="4343400"/>
          </a:xfrm>
        </p:spPr>
        <p:txBody>
          <a:bodyPr>
            <a:noAutofit/>
          </a:bodyPr>
          <a:lstStyle/>
          <a:p>
            <a:pPr marL="0" indent="0" eaLnBrk="0" fontAlgn="base" hangingPunct="0">
              <a:buNone/>
            </a:pPr>
            <a:r>
              <a:rPr lang="en-US" sz="2000" b="1" dirty="0"/>
              <a:t>September and October</a:t>
            </a:r>
            <a:endParaRPr lang="en-US" sz="2000" dirty="0"/>
          </a:p>
          <a:p>
            <a:pPr lvl="0" eaLnBrk="0" fontAlgn="base" hangingPunct="0"/>
            <a:r>
              <a:rPr lang="en-US" sz="2000" dirty="0"/>
              <a:t>Start strong and use your study skills habitually to </a:t>
            </a:r>
            <a:r>
              <a:rPr lang="en-US" sz="20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GET GOOD GRADES</a:t>
            </a:r>
            <a:r>
              <a:rPr lang="en-US" sz="2000" dirty="0"/>
              <a:t>!</a:t>
            </a:r>
          </a:p>
          <a:p>
            <a:pPr lvl="0" eaLnBrk="0" fontAlgn="base" hangingPunct="0"/>
            <a:r>
              <a:rPr lang="en-US" sz="2000" dirty="0"/>
              <a:t>Get and use a time tracker!!</a:t>
            </a:r>
          </a:p>
          <a:p>
            <a:pPr lvl="0" eaLnBrk="0" fontAlgn="base" hangingPunct="0"/>
            <a:r>
              <a:rPr lang="en-US" sz="2000" dirty="0"/>
              <a:t>Go to the DPS College </a:t>
            </a:r>
            <a:r>
              <a:rPr lang="en-US" sz="2000" dirty="0" smtClean="0"/>
              <a:t>Fair on October 2, 2016 from 1-3 @ Northgate Mall.</a:t>
            </a:r>
            <a:endParaRPr lang="en-US" sz="2000" dirty="0"/>
          </a:p>
          <a:p>
            <a:pPr lvl="0" eaLnBrk="0" fontAlgn="base" hangingPunct="0"/>
            <a:r>
              <a:rPr lang="en-US" sz="2000" dirty="0"/>
              <a:t>Explore different types of colleges — private, public, professional and arts. </a:t>
            </a:r>
          </a:p>
          <a:p>
            <a:pPr lvl="0" fontAlgn="base"/>
            <a:r>
              <a:rPr lang="en-US" sz="20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GET INVOLVED </a:t>
            </a:r>
            <a:r>
              <a:rPr lang="en-US" sz="2000" dirty="0"/>
              <a:t>with either community service or extra-</a:t>
            </a:r>
            <a:r>
              <a:rPr lang="en-US" sz="2000" dirty="0" err="1"/>
              <a:t>curriculars</a:t>
            </a:r>
            <a:r>
              <a:rPr lang="en-US" sz="2000" dirty="0"/>
              <a:t>.</a:t>
            </a:r>
          </a:p>
          <a:p>
            <a:pPr marL="0" indent="0" eaLnBrk="0" fontAlgn="base" hangingPunct="0">
              <a:buNone/>
            </a:pPr>
            <a:r>
              <a:rPr lang="en-US" sz="2000" b="1" dirty="0" smtClean="0"/>
              <a:t>November </a:t>
            </a:r>
            <a:r>
              <a:rPr lang="en-US" sz="2000" b="1" dirty="0"/>
              <a:t>-January</a:t>
            </a:r>
            <a:endParaRPr lang="en-US" sz="2000" dirty="0"/>
          </a:p>
          <a:p>
            <a:pPr lvl="0" eaLnBrk="0" fontAlgn="base" hangingPunct="0"/>
            <a:r>
              <a:rPr lang="en-US" sz="2000" dirty="0"/>
              <a:t>Continue to study hard and take part of 9</a:t>
            </a:r>
            <a:r>
              <a:rPr lang="en-US" sz="2000" baseline="30000" dirty="0"/>
              <a:t>th</a:t>
            </a:r>
            <a:r>
              <a:rPr lang="en-US" sz="2000" dirty="0"/>
              <a:t> grade career classroom guidance.</a:t>
            </a:r>
          </a:p>
          <a:p>
            <a:pPr eaLnBrk="1" hangingPunct="1">
              <a:lnSpc>
                <a:spcPct val="80000"/>
              </a:lnSpc>
            </a:pPr>
            <a:endParaRPr lang="en-US" sz="2000" dirty="0" smtClean="0">
              <a:latin typeface="Bookman Old Style"/>
              <a:cs typeface="Bookman Old Style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 smtClean="0">
              <a:latin typeface="Bookman Old Style"/>
              <a:cs typeface="Bookman Old Style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 smtClean="0">
              <a:latin typeface="Bookman Old Style"/>
              <a:cs typeface="Bookman Old Style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 smtClean="0">
              <a:latin typeface="Bookman Old Style"/>
              <a:cs typeface="Bookman Old Style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 smtClean="0">
              <a:latin typeface="Bookman Old Style"/>
              <a:cs typeface="Bookman Old Style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 smtClean="0">
              <a:latin typeface="Bookman Old Style"/>
              <a:cs typeface="Bookman Old Style"/>
            </a:endParaRPr>
          </a:p>
        </p:txBody>
      </p:sp>
      <p:pic>
        <p:nvPicPr>
          <p:cNvPr id="5124" name="Picture 4" descr="DSA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4050"/>
            <a:ext cx="1828800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319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1"/>
          <p:cNvSpPr txBox="1">
            <a:spLocks noChangeArrowheads="1"/>
          </p:cNvSpPr>
          <p:nvPr/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rIns="0" bIns="0" anchor="b"/>
          <a:lstStyle>
            <a:lvl1pPr defTabSz="457200" eaLnBrk="0" hangingPunct="0">
              <a:spcBef>
                <a:spcPts val="2000"/>
              </a:spcBef>
              <a:buClr>
                <a:srgbClr val="A6A6A6"/>
              </a:buClr>
              <a:buSzPct val="90000"/>
              <a:buFont typeface="Wingdings" pitchFamily="2" charset="2"/>
              <a:buChar char="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62626"/>
                </a:solidFill>
                <a:latin typeface="Calibri" pitchFamily="34" charset="0"/>
              </a:defRPr>
            </a:lvl1pPr>
            <a:lvl2pPr marL="742950" indent="-285750" defTabSz="457200" eaLnBrk="0" hangingPunct="0">
              <a:spcBef>
                <a:spcPts val="600"/>
              </a:spcBef>
              <a:buClr>
                <a:srgbClr val="404040"/>
              </a:buClr>
              <a:buSzPct val="90000"/>
              <a:buFont typeface="Wingdings" pitchFamily="2" charset="2"/>
              <a:buChar char="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262626"/>
                </a:solidFill>
                <a:latin typeface="Calibri" pitchFamily="34" charset="0"/>
              </a:defRPr>
            </a:lvl2pPr>
            <a:lvl3pPr marL="1143000" indent="-228600" defTabSz="457200" eaLnBrk="0" hangingPunct="0">
              <a:spcBef>
                <a:spcPts val="600"/>
              </a:spcBef>
              <a:buClr>
                <a:srgbClr val="A6A6A6"/>
              </a:buClr>
              <a:buSzPct val="90000"/>
              <a:buFont typeface="Wingdings" pitchFamily="2" charset="2"/>
              <a:buChar char="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262626"/>
                </a:solidFill>
                <a:latin typeface="Calibri" pitchFamily="34" charset="0"/>
              </a:defRPr>
            </a:lvl3pPr>
            <a:lvl4pPr marL="1600200" indent="-228600" defTabSz="457200" eaLnBrk="0" hangingPunct="0">
              <a:spcBef>
                <a:spcPts val="600"/>
              </a:spcBef>
              <a:buClr>
                <a:srgbClr val="404040"/>
              </a:buClr>
              <a:buSzPct val="90000"/>
              <a:buFont typeface="Wingdings" pitchFamily="2" charset="2"/>
              <a:buChar char="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262626"/>
                </a:solidFill>
                <a:latin typeface="Calibri" pitchFamily="34" charset="0"/>
              </a:defRPr>
            </a:lvl4pPr>
            <a:lvl5pPr marL="2057400" indent="-228600" defTabSz="457200" eaLnBrk="0" hangingPunct="0">
              <a:spcBef>
                <a:spcPts val="600"/>
              </a:spcBef>
              <a:buClr>
                <a:srgbClr val="A6A6A6"/>
              </a:buClr>
              <a:buSzPct val="90000"/>
              <a:buFont typeface="Wingdings" pitchFamily="2" charset="2"/>
              <a:buChar char="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262626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262626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262626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262626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262626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4617B"/>
              </a:buClr>
              <a:buSzTx/>
              <a:buFont typeface="Calibri" pitchFamily="34" charset="0"/>
              <a:buNone/>
            </a:pPr>
            <a:r>
              <a:rPr lang="en-GB" altLang="en-US" sz="5000" b="1" smtClean="0">
                <a:solidFill>
                  <a:srgbClr val="04617B"/>
                </a:solidFill>
                <a:ea typeface="ＭＳ Ｐゴシック" pitchFamily="34" charset="-128"/>
              </a:rPr>
              <a:t>True or False</a:t>
            </a:r>
          </a:p>
        </p:txBody>
      </p:sp>
      <p:sp>
        <p:nvSpPr>
          <p:cNvPr id="49155" name="Text Box 2"/>
          <p:cNvSpPr txBox="1">
            <a:spLocks noChangeArrowheads="1"/>
          </p:cNvSpPr>
          <p:nvPr/>
        </p:nvSpPr>
        <p:spPr bwMode="auto">
          <a:xfrm>
            <a:off x="471488" y="1847850"/>
            <a:ext cx="8229600" cy="438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457200" indent="-457200" defTabSz="457200" eaLnBrk="0" hangingPunct="0">
              <a:spcBef>
                <a:spcPts val="2000"/>
              </a:spcBef>
              <a:buClr>
                <a:srgbClr val="A6A6A6"/>
              </a:buClr>
              <a:buSzPct val="90000"/>
              <a:buFont typeface="Wingdings" pitchFamily="2" charset="2"/>
              <a:buChar char="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262626"/>
                </a:solidFill>
                <a:latin typeface="Calibri" pitchFamily="34" charset="0"/>
              </a:defRPr>
            </a:lvl1pPr>
            <a:lvl2pPr marL="742950" indent="-285750" defTabSz="457200" eaLnBrk="0" hangingPunct="0">
              <a:spcBef>
                <a:spcPts val="600"/>
              </a:spcBef>
              <a:buClr>
                <a:srgbClr val="404040"/>
              </a:buClr>
              <a:buSzPct val="90000"/>
              <a:buFont typeface="Wingdings" pitchFamily="2" charset="2"/>
              <a:buChar char="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rgbClr val="262626"/>
                </a:solidFill>
                <a:latin typeface="Calibri" pitchFamily="34" charset="0"/>
              </a:defRPr>
            </a:lvl2pPr>
            <a:lvl3pPr marL="1143000" indent="-228600" defTabSz="457200" eaLnBrk="0" hangingPunct="0">
              <a:spcBef>
                <a:spcPts val="600"/>
              </a:spcBef>
              <a:buClr>
                <a:srgbClr val="A6A6A6"/>
              </a:buClr>
              <a:buSzPct val="90000"/>
              <a:buFont typeface="Wingdings" pitchFamily="2" charset="2"/>
              <a:buChar char="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262626"/>
                </a:solidFill>
                <a:latin typeface="Calibri" pitchFamily="34" charset="0"/>
              </a:defRPr>
            </a:lvl3pPr>
            <a:lvl4pPr marL="1600200" indent="-228600" defTabSz="457200" eaLnBrk="0" hangingPunct="0">
              <a:spcBef>
                <a:spcPts val="600"/>
              </a:spcBef>
              <a:buClr>
                <a:srgbClr val="404040"/>
              </a:buClr>
              <a:buSzPct val="90000"/>
              <a:buFont typeface="Wingdings" pitchFamily="2" charset="2"/>
              <a:buChar char="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262626"/>
                </a:solidFill>
                <a:latin typeface="Calibri" pitchFamily="34" charset="0"/>
              </a:defRPr>
            </a:lvl4pPr>
            <a:lvl5pPr marL="2057400" indent="-228600" defTabSz="457200" eaLnBrk="0" hangingPunct="0">
              <a:spcBef>
                <a:spcPts val="600"/>
              </a:spcBef>
              <a:buClr>
                <a:srgbClr val="A6A6A6"/>
              </a:buClr>
              <a:buSzPct val="90000"/>
              <a:buFont typeface="Wingdings" pitchFamily="2" charset="2"/>
              <a:buChar char="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262626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262626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262626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262626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262626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ts val="65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Arial" charset="0"/>
              <a:buChar char="•"/>
            </a:pPr>
            <a:r>
              <a:rPr lang="en-GB" altLang="en-US" sz="2600" b="1" smtClean="0">
                <a:solidFill>
                  <a:srgbClr val="000000"/>
                </a:solidFill>
                <a:latin typeface="Constantia" pitchFamily="18" charset="0"/>
                <a:ea typeface="ＭＳ Ｐゴシック" pitchFamily="34" charset="-128"/>
              </a:rPr>
              <a:t>The best way to raise your GPA is to get good grades.</a:t>
            </a:r>
          </a:p>
        </p:txBody>
      </p:sp>
      <p:pic>
        <p:nvPicPr>
          <p:cNvPr id="49156" name="Picture 2" descr="C:\Users\heather_chambers\AppData\Local\Microsoft\Windows\Temporary Internet Files\Content.IE5\L4L76J91\MC90028197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438" y="3552825"/>
            <a:ext cx="1801812" cy="170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74529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rIns="0" bIns="0" anchor="b"/>
          <a:lstStyle>
            <a:lvl1pPr defTabSz="457200" eaLnBrk="0" hangingPunct="0">
              <a:spcBef>
                <a:spcPts val="2000"/>
              </a:spcBef>
              <a:buClr>
                <a:srgbClr val="A6A6A6"/>
              </a:buClr>
              <a:buSzPct val="90000"/>
              <a:buFont typeface="Wingdings" pitchFamily="2" charset="2"/>
              <a:buChar char="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62626"/>
                </a:solidFill>
                <a:latin typeface="Calibri" pitchFamily="34" charset="0"/>
              </a:defRPr>
            </a:lvl1pPr>
            <a:lvl2pPr marL="742950" indent="-285750" defTabSz="457200" eaLnBrk="0" hangingPunct="0">
              <a:spcBef>
                <a:spcPts val="600"/>
              </a:spcBef>
              <a:buClr>
                <a:srgbClr val="404040"/>
              </a:buClr>
              <a:buSzPct val="90000"/>
              <a:buFont typeface="Wingdings" pitchFamily="2" charset="2"/>
              <a:buChar char="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262626"/>
                </a:solidFill>
                <a:latin typeface="Calibri" pitchFamily="34" charset="0"/>
              </a:defRPr>
            </a:lvl2pPr>
            <a:lvl3pPr marL="1143000" indent="-228600" defTabSz="457200" eaLnBrk="0" hangingPunct="0">
              <a:spcBef>
                <a:spcPts val="600"/>
              </a:spcBef>
              <a:buClr>
                <a:srgbClr val="A6A6A6"/>
              </a:buClr>
              <a:buSzPct val="90000"/>
              <a:buFont typeface="Wingdings" pitchFamily="2" charset="2"/>
              <a:buChar char="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262626"/>
                </a:solidFill>
                <a:latin typeface="Calibri" pitchFamily="34" charset="0"/>
              </a:defRPr>
            </a:lvl3pPr>
            <a:lvl4pPr marL="1600200" indent="-228600" defTabSz="457200" eaLnBrk="0" hangingPunct="0">
              <a:spcBef>
                <a:spcPts val="600"/>
              </a:spcBef>
              <a:buClr>
                <a:srgbClr val="404040"/>
              </a:buClr>
              <a:buSzPct val="90000"/>
              <a:buFont typeface="Wingdings" pitchFamily="2" charset="2"/>
              <a:buChar char="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262626"/>
                </a:solidFill>
                <a:latin typeface="Calibri" pitchFamily="34" charset="0"/>
              </a:defRPr>
            </a:lvl4pPr>
            <a:lvl5pPr marL="2057400" indent="-228600" defTabSz="457200" eaLnBrk="0" hangingPunct="0">
              <a:spcBef>
                <a:spcPts val="600"/>
              </a:spcBef>
              <a:buClr>
                <a:srgbClr val="A6A6A6"/>
              </a:buClr>
              <a:buSzPct val="90000"/>
              <a:buFont typeface="Wingdings" pitchFamily="2" charset="2"/>
              <a:buChar char="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262626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262626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262626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262626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262626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Calibri" pitchFamily="34" charset="0"/>
              <a:buNone/>
            </a:pPr>
            <a:r>
              <a:rPr lang="en-GB" altLang="en-US" sz="5000" smtClean="0">
                <a:solidFill>
                  <a:srgbClr val="00B050"/>
                </a:solidFill>
                <a:ea typeface="ＭＳ Ｐゴシック" pitchFamily="34" charset="-128"/>
              </a:rPr>
              <a:t>TRUE</a:t>
            </a:r>
          </a:p>
        </p:txBody>
      </p:sp>
      <p:sp>
        <p:nvSpPr>
          <p:cNvPr id="50179" name="Text Box 2"/>
          <p:cNvSpPr txBox="1">
            <a:spLocks noChangeArrowheads="1"/>
          </p:cNvSpPr>
          <p:nvPr/>
        </p:nvSpPr>
        <p:spPr bwMode="auto">
          <a:xfrm>
            <a:off x="481208" y="1676400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71463" indent="-271463" defTabSz="457200" eaLnBrk="0" hangingPunct="0">
              <a:spcBef>
                <a:spcPts val="2000"/>
              </a:spcBef>
              <a:buClr>
                <a:srgbClr val="A6A6A6"/>
              </a:buClr>
              <a:buSzPct val="90000"/>
              <a:buFont typeface="Wingdings" pitchFamily="2" charset="2"/>
              <a:buChar char="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262626"/>
                </a:solidFill>
                <a:latin typeface="Calibri" pitchFamily="34" charset="0"/>
              </a:defRPr>
            </a:lvl1pPr>
            <a:lvl2pPr marL="742950" indent="-285750" defTabSz="457200" eaLnBrk="0" hangingPunct="0">
              <a:spcBef>
                <a:spcPts val="600"/>
              </a:spcBef>
              <a:buClr>
                <a:srgbClr val="404040"/>
              </a:buClr>
              <a:buSzPct val="90000"/>
              <a:buFont typeface="Wingdings" pitchFamily="2" charset="2"/>
              <a:buChar char="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rgbClr val="262626"/>
                </a:solidFill>
                <a:latin typeface="Calibri" pitchFamily="34" charset="0"/>
              </a:defRPr>
            </a:lvl2pPr>
            <a:lvl3pPr marL="1143000" indent="-228600" defTabSz="457200" eaLnBrk="0" hangingPunct="0">
              <a:spcBef>
                <a:spcPts val="600"/>
              </a:spcBef>
              <a:buClr>
                <a:srgbClr val="A6A6A6"/>
              </a:buClr>
              <a:buSzPct val="90000"/>
              <a:buFont typeface="Wingdings" pitchFamily="2" charset="2"/>
              <a:buChar char="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262626"/>
                </a:solidFill>
                <a:latin typeface="Calibri" pitchFamily="34" charset="0"/>
              </a:defRPr>
            </a:lvl3pPr>
            <a:lvl4pPr marL="1600200" indent="-228600" defTabSz="457200" eaLnBrk="0" hangingPunct="0">
              <a:spcBef>
                <a:spcPts val="600"/>
              </a:spcBef>
              <a:buClr>
                <a:srgbClr val="404040"/>
              </a:buClr>
              <a:buSzPct val="90000"/>
              <a:buFont typeface="Wingdings" pitchFamily="2" charset="2"/>
              <a:buChar char="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262626"/>
                </a:solidFill>
                <a:latin typeface="Calibri" pitchFamily="34" charset="0"/>
              </a:defRPr>
            </a:lvl4pPr>
            <a:lvl5pPr marL="2057400" indent="-228600" defTabSz="457200" eaLnBrk="0" hangingPunct="0">
              <a:spcBef>
                <a:spcPts val="600"/>
              </a:spcBef>
              <a:buClr>
                <a:srgbClr val="A6A6A6"/>
              </a:buClr>
              <a:buSzPct val="90000"/>
              <a:buFont typeface="Wingdings" pitchFamily="2" charset="2"/>
              <a:buChar char="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262626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262626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262626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262626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262626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ts val="65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en-GB" altLang="en-US" sz="2600" b="1" dirty="0" smtClean="0">
                <a:solidFill>
                  <a:srgbClr val="000000"/>
                </a:solidFill>
                <a:latin typeface="Constantia" pitchFamily="18" charset="0"/>
                <a:ea typeface="ＭＳ Ｐゴシック" pitchFamily="34" charset="-128"/>
              </a:rPr>
              <a:t>The only way to bring up your GPA is to get good grades.  The higher the number grade, the higher the quality point.</a:t>
            </a:r>
          </a:p>
          <a:p>
            <a:pPr eaLnBrk="1" fontAlgn="base" hangingPunct="1">
              <a:spcBef>
                <a:spcPts val="65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en-GB" altLang="en-US" sz="2600" b="1" dirty="0" smtClean="0">
                <a:solidFill>
                  <a:srgbClr val="000000"/>
                </a:solidFill>
                <a:latin typeface="Constantia" pitchFamily="18" charset="0"/>
                <a:ea typeface="ＭＳ Ｐゴシック" pitchFamily="34" charset="-128"/>
              </a:rPr>
              <a:t>Remember: 9</a:t>
            </a:r>
            <a:r>
              <a:rPr lang="en-GB" altLang="en-US" sz="2600" b="1" baseline="30000" dirty="0" smtClean="0">
                <a:solidFill>
                  <a:srgbClr val="000000"/>
                </a:solidFill>
                <a:latin typeface="Constantia" pitchFamily="18" charset="0"/>
                <a:ea typeface="ＭＳ Ｐゴシック" pitchFamily="34" charset="-128"/>
              </a:rPr>
              <a:t>th</a:t>
            </a:r>
            <a:r>
              <a:rPr lang="en-GB" altLang="en-US" sz="2600" b="1" dirty="0" smtClean="0">
                <a:solidFill>
                  <a:srgbClr val="000000"/>
                </a:solidFill>
                <a:latin typeface="Constantia" pitchFamily="18" charset="0"/>
                <a:ea typeface="ＭＳ Ｐゴシック" pitchFamily="34" charset="-128"/>
              </a:rPr>
              <a:t> grade is your foundation year for your GPA.  It is very difficult to raise your GPA during the last 2 years of High School.</a:t>
            </a:r>
          </a:p>
        </p:txBody>
      </p:sp>
    </p:spTree>
    <p:extLst>
      <p:ext uri="{BB962C8B-B14F-4D97-AF65-F5344CB8AC3E}">
        <p14:creationId xmlns:p14="http://schemas.microsoft.com/office/powerpoint/2010/main" val="41821970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rIns="0" bIns="0" anchor="b"/>
          <a:lstStyle>
            <a:lvl1pPr defTabSz="457200" eaLnBrk="0" hangingPunct="0">
              <a:spcBef>
                <a:spcPts val="2000"/>
              </a:spcBef>
              <a:buClr>
                <a:srgbClr val="A6A6A6"/>
              </a:buClr>
              <a:buSzPct val="90000"/>
              <a:buFont typeface="Wingdings" pitchFamily="2" charset="2"/>
              <a:buChar char="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62626"/>
                </a:solidFill>
                <a:latin typeface="Calibri" pitchFamily="34" charset="0"/>
              </a:defRPr>
            </a:lvl1pPr>
            <a:lvl2pPr marL="742950" indent="-285750" defTabSz="457200" eaLnBrk="0" hangingPunct="0">
              <a:spcBef>
                <a:spcPts val="600"/>
              </a:spcBef>
              <a:buClr>
                <a:srgbClr val="404040"/>
              </a:buClr>
              <a:buSzPct val="90000"/>
              <a:buFont typeface="Wingdings" pitchFamily="2" charset="2"/>
              <a:buChar char="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262626"/>
                </a:solidFill>
                <a:latin typeface="Calibri" pitchFamily="34" charset="0"/>
              </a:defRPr>
            </a:lvl2pPr>
            <a:lvl3pPr marL="1143000" indent="-228600" defTabSz="457200" eaLnBrk="0" hangingPunct="0">
              <a:spcBef>
                <a:spcPts val="600"/>
              </a:spcBef>
              <a:buClr>
                <a:srgbClr val="A6A6A6"/>
              </a:buClr>
              <a:buSzPct val="90000"/>
              <a:buFont typeface="Wingdings" pitchFamily="2" charset="2"/>
              <a:buChar char="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262626"/>
                </a:solidFill>
                <a:latin typeface="Calibri" pitchFamily="34" charset="0"/>
              </a:defRPr>
            </a:lvl3pPr>
            <a:lvl4pPr marL="1600200" indent="-228600" defTabSz="457200" eaLnBrk="0" hangingPunct="0">
              <a:spcBef>
                <a:spcPts val="600"/>
              </a:spcBef>
              <a:buClr>
                <a:srgbClr val="404040"/>
              </a:buClr>
              <a:buSzPct val="90000"/>
              <a:buFont typeface="Wingdings" pitchFamily="2" charset="2"/>
              <a:buChar char="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262626"/>
                </a:solidFill>
                <a:latin typeface="Calibri" pitchFamily="34" charset="0"/>
              </a:defRPr>
            </a:lvl4pPr>
            <a:lvl5pPr marL="2057400" indent="-228600" defTabSz="457200" eaLnBrk="0" hangingPunct="0">
              <a:spcBef>
                <a:spcPts val="600"/>
              </a:spcBef>
              <a:buClr>
                <a:srgbClr val="A6A6A6"/>
              </a:buClr>
              <a:buSzPct val="90000"/>
              <a:buFont typeface="Wingdings" pitchFamily="2" charset="2"/>
              <a:buChar char="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262626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262626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262626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262626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262626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4617B"/>
              </a:buClr>
              <a:buSzTx/>
              <a:buFont typeface="Calibri" pitchFamily="34" charset="0"/>
              <a:buNone/>
            </a:pPr>
            <a:r>
              <a:rPr lang="en-GB" altLang="en-US" sz="5000" b="1" smtClean="0">
                <a:solidFill>
                  <a:srgbClr val="04617B"/>
                </a:solidFill>
                <a:ea typeface="ＭＳ Ｐゴシック" pitchFamily="34" charset="-128"/>
              </a:rPr>
              <a:t>True or False</a:t>
            </a:r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457200" y="1941513"/>
            <a:ext cx="8229600" cy="411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71463" indent="-271463" defTabSz="457200" eaLnBrk="0" hangingPunct="0">
              <a:spcBef>
                <a:spcPts val="2000"/>
              </a:spcBef>
              <a:buClr>
                <a:srgbClr val="A6A6A6"/>
              </a:buClr>
              <a:buSzPct val="90000"/>
              <a:buFont typeface="Wingdings" pitchFamily="2" charset="2"/>
              <a:buChar char="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262626"/>
                </a:solidFill>
                <a:latin typeface="Calibri" pitchFamily="34" charset="0"/>
              </a:defRPr>
            </a:lvl1pPr>
            <a:lvl2pPr marL="742950" indent="-285750" defTabSz="457200" eaLnBrk="0" hangingPunct="0">
              <a:spcBef>
                <a:spcPts val="600"/>
              </a:spcBef>
              <a:buClr>
                <a:srgbClr val="404040"/>
              </a:buClr>
              <a:buSzPct val="90000"/>
              <a:buFont typeface="Wingdings" pitchFamily="2" charset="2"/>
              <a:buChar char="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rgbClr val="262626"/>
                </a:solidFill>
                <a:latin typeface="Calibri" pitchFamily="34" charset="0"/>
              </a:defRPr>
            </a:lvl2pPr>
            <a:lvl3pPr marL="1143000" indent="-228600" defTabSz="457200" eaLnBrk="0" hangingPunct="0">
              <a:spcBef>
                <a:spcPts val="600"/>
              </a:spcBef>
              <a:buClr>
                <a:srgbClr val="A6A6A6"/>
              </a:buClr>
              <a:buSzPct val="90000"/>
              <a:buFont typeface="Wingdings" pitchFamily="2" charset="2"/>
              <a:buChar char="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262626"/>
                </a:solidFill>
                <a:latin typeface="Calibri" pitchFamily="34" charset="0"/>
              </a:defRPr>
            </a:lvl3pPr>
            <a:lvl4pPr marL="1600200" indent="-228600" defTabSz="457200" eaLnBrk="0" hangingPunct="0">
              <a:spcBef>
                <a:spcPts val="600"/>
              </a:spcBef>
              <a:buClr>
                <a:srgbClr val="404040"/>
              </a:buClr>
              <a:buSzPct val="90000"/>
              <a:buFont typeface="Wingdings" pitchFamily="2" charset="2"/>
              <a:buChar char="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262626"/>
                </a:solidFill>
                <a:latin typeface="Calibri" pitchFamily="34" charset="0"/>
              </a:defRPr>
            </a:lvl4pPr>
            <a:lvl5pPr marL="2057400" indent="-228600" defTabSz="457200" eaLnBrk="0" hangingPunct="0">
              <a:spcBef>
                <a:spcPts val="600"/>
              </a:spcBef>
              <a:buClr>
                <a:srgbClr val="A6A6A6"/>
              </a:buClr>
              <a:buSzPct val="90000"/>
              <a:buFont typeface="Wingdings" pitchFamily="2" charset="2"/>
              <a:buChar char="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262626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262626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262626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262626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262626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ts val="65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en-GB" altLang="en-US" sz="2600" b="1" smtClean="0">
                <a:solidFill>
                  <a:srgbClr val="000000"/>
                </a:solidFill>
                <a:latin typeface="Constantia" pitchFamily="18" charset="0"/>
                <a:ea typeface="ＭＳ Ｐゴシック" pitchFamily="34" charset="-128"/>
              </a:rPr>
              <a:t>Class rank is determined by the number of Arts classes that you take.</a:t>
            </a:r>
          </a:p>
        </p:txBody>
      </p:sp>
      <p:pic>
        <p:nvPicPr>
          <p:cNvPr id="51204" name="Picture 2" descr="C:\Users\heather_chambers\AppData\Local\Microsoft\Windows\Temporary Internet Files\Content.IE5\CVATIE8O\MC90036083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75" y="3124200"/>
            <a:ext cx="190182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27577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/>
          <p:cNvSpPr txBox="1">
            <a:spLocks noChangeArrowheads="1"/>
          </p:cNvSpPr>
          <p:nvPr/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rIns="0" bIns="0" anchor="b"/>
          <a:lstStyle>
            <a:lvl1pPr defTabSz="457200" eaLnBrk="0" hangingPunct="0">
              <a:spcBef>
                <a:spcPts val="2000"/>
              </a:spcBef>
              <a:buClr>
                <a:srgbClr val="A6A6A6"/>
              </a:buClr>
              <a:buSzPct val="90000"/>
              <a:buFont typeface="Wingdings" pitchFamily="2" charset="2"/>
              <a:buChar char="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62626"/>
                </a:solidFill>
                <a:latin typeface="Calibri" pitchFamily="34" charset="0"/>
              </a:defRPr>
            </a:lvl1pPr>
            <a:lvl2pPr marL="742950" indent="-285750" defTabSz="457200" eaLnBrk="0" hangingPunct="0">
              <a:spcBef>
                <a:spcPts val="600"/>
              </a:spcBef>
              <a:buClr>
                <a:srgbClr val="404040"/>
              </a:buClr>
              <a:buSzPct val="90000"/>
              <a:buFont typeface="Wingdings" pitchFamily="2" charset="2"/>
              <a:buChar char="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262626"/>
                </a:solidFill>
                <a:latin typeface="Calibri" pitchFamily="34" charset="0"/>
              </a:defRPr>
            </a:lvl2pPr>
            <a:lvl3pPr marL="1143000" indent="-228600" defTabSz="457200" eaLnBrk="0" hangingPunct="0">
              <a:spcBef>
                <a:spcPts val="600"/>
              </a:spcBef>
              <a:buClr>
                <a:srgbClr val="A6A6A6"/>
              </a:buClr>
              <a:buSzPct val="90000"/>
              <a:buFont typeface="Wingdings" pitchFamily="2" charset="2"/>
              <a:buChar char="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262626"/>
                </a:solidFill>
                <a:latin typeface="Calibri" pitchFamily="34" charset="0"/>
              </a:defRPr>
            </a:lvl3pPr>
            <a:lvl4pPr marL="1600200" indent="-228600" defTabSz="457200" eaLnBrk="0" hangingPunct="0">
              <a:spcBef>
                <a:spcPts val="600"/>
              </a:spcBef>
              <a:buClr>
                <a:srgbClr val="404040"/>
              </a:buClr>
              <a:buSzPct val="90000"/>
              <a:buFont typeface="Wingdings" pitchFamily="2" charset="2"/>
              <a:buChar char="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262626"/>
                </a:solidFill>
                <a:latin typeface="Calibri" pitchFamily="34" charset="0"/>
              </a:defRPr>
            </a:lvl4pPr>
            <a:lvl5pPr marL="2057400" indent="-228600" defTabSz="457200" eaLnBrk="0" hangingPunct="0">
              <a:spcBef>
                <a:spcPts val="600"/>
              </a:spcBef>
              <a:buClr>
                <a:srgbClr val="A6A6A6"/>
              </a:buClr>
              <a:buSzPct val="90000"/>
              <a:buFont typeface="Wingdings" pitchFamily="2" charset="2"/>
              <a:buChar char="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262626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262626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262626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262626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262626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Calibri" pitchFamily="34" charset="0"/>
              <a:buNone/>
            </a:pPr>
            <a:r>
              <a:rPr lang="en-GB" altLang="en-US" sz="5000" smtClean="0">
                <a:solidFill>
                  <a:srgbClr val="FF0000"/>
                </a:solidFill>
                <a:ea typeface="ＭＳ Ｐゴシック" pitchFamily="34" charset="-128"/>
              </a:rPr>
              <a:t>FALSE</a:t>
            </a:r>
          </a:p>
        </p:txBody>
      </p:sp>
      <p:sp>
        <p:nvSpPr>
          <p:cNvPr id="52227" name="Text Box 2"/>
          <p:cNvSpPr txBox="1">
            <a:spLocks noChangeArrowheads="1"/>
          </p:cNvSpPr>
          <p:nvPr/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71463" indent="-271463" defTabSz="457200" eaLnBrk="0" hangingPunct="0">
              <a:spcBef>
                <a:spcPts val="2000"/>
              </a:spcBef>
              <a:buClr>
                <a:srgbClr val="A6A6A6"/>
              </a:buClr>
              <a:buSzPct val="90000"/>
              <a:buFont typeface="Wingdings" pitchFamily="2" charset="2"/>
              <a:buChar char="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262626"/>
                </a:solidFill>
                <a:latin typeface="Calibri" pitchFamily="34" charset="0"/>
              </a:defRPr>
            </a:lvl1pPr>
            <a:lvl2pPr marL="742950" indent="-285750" defTabSz="457200" eaLnBrk="0" hangingPunct="0">
              <a:spcBef>
                <a:spcPts val="600"/>
              </a:spcBef>
              <a:buClr>
                <a:srgbClr val="404040"/>
              </a:buClr>
              <a:buSzPct val="90000"/>
              <a:buFont typeface="Wingdings" pitchFamily="2" charset="2"/>
              <a:buChar char="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rgbClr val="262626"/>
                </a:solidFill>
                <a:latin typeface="Calibri" pitchFamily="34" charset="0"/>
              </a:defRPr>
            </a:lvl2pPr>
            <a:lvl3pPr marL="1143000" indent="-228600" defTabSz="457200" eaLnBrk="0" hangingPunct="0">
              <a:spcBef>
                <a:spcPts val="600"/>
              </a:spcBef>
              <a:buClr>
                <a:srgbClr val="A6A6A6"/>
              </a:buClr>
              <a:buSzPct val="90000"/>
              <a:buFont typeface="Wingdings" pitchFamily="2" charset="2"/>
              <a:buChar char="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262626"/>
                </a:solidFill>
                <a:latin typeface="Calibri" pitchFamily="34" charset="0"/>
              </a:defRPr>
            </a:lvl3pPr>
            <a:lvl4pPr marL="1600200" indent="-228600" defTabSz="457200" eaLnBrk="0" hangingPunct="0">
              <a:spcBef>
                <a:spcPts val="600"/>
              </a:spcBef>
              <a:buClr>
                <a:srgbClr val="404040"/>
              </a:buClr>
              <a:buSzPct val="90000"/>
              <a:buFont typeface="Wingdings" pitchFamily="2" charset="2"/>
              <a:buChar char="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262626"/>
                </a:solidFill>
                <a:latin typeface="Calibri" pitchFamily="34" charset="0"/>
              </a:defRPr>
            </a:lvl4pPr>
            <a:lvl5pPr marL="2057400" indent="-228600" defTabSz="457200" eaLnBrk="0" hangingPunct="0">
              <a:spcBef>
                <a:spcPts val="600"/>
              </a:spcBef>
              <a:buClr>
                <a:srgbClr val="A6A6A6"/>
              </a:buClr>
              <a:buSzPct val="90000"/>
              <a:buFont typeface="Wingdings" pitchFamily="2" charset="2"/>
              <a:buChar char="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262626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262626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262626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262626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262626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ts val="65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en-GB" altLang="en-US" sz="2600" b="1" smtClean="0">
                <a:solidFill>
                  <a:srgbClr val="000000"/>
                </a:solidFill>
                <a:latin typeface="Constantia" pitchFamily="18" charset="0"/>
                <a:ea typeface="ＭＳ Ｐゴシック" pitchFamily="34" charset="-128"/>
              </a:rPr>
              <a:t>Class rank is determined by who has the highest weighted GPA.</a:t>
            </a:r>
          </a:p>
        </p:txBody>
      </p:sp>
    </p:spTree>
    <p:extLst>
      <p:ext uri="{BB962C8B-B14F-4D97-AF65-F5344CB8AC3E}">
        <p14:creationId xmlns:p14="http://schemas.microsoft.com/office/powerpoint/2010/main" val="5113201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1"/>
          <p:cNvSpPr txBox="1">
            <a:spLocks noChangeArrowheads="1"/>
          </p:cNvSpPr>
          <p:nvPr/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rIns="0" bIns="0" anchor="b"/>
          <a:lstStyle>
            <a:lvl1pPr defTabSz="457200" eaLnBrk="0" hangingPunct="0">
              <a:spcBef>
                <a:spcPts val="2000"/>
              </a:spcBef>
              <a:buClr>
                <a:srgbClr val="A6A6A6"/>
              </a:buClr>
              <a:buSzPct val="90000"/>
              <a:buFont typeface="Wingdings" pitchFamily="2" charset="2"/>
              <a:buChar char="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62626"/>
                </a:solidFill>
                <a:latin typeface="Calibri" pitchFamily="34" charset="0"/>
              </a:defRPr>
            </a:lvl1pPr>
            <a:lvl2pPr marL="742950" indent="-285750" defTabSz="457200" eaLnBrk="0" hangingPunct="0">
              <a:spcBef>
                <a:spcPts val="600"/>
              </a:spcBef>
              <a:buClr>
                <a:srgbClr val="404040"/>
              </a:buClr>
              <a:buSzPct val="90000"/>
              <a:buFont typeface="Wingdings" pitchFamily="2" charset="2"/>
              <a:buChar char="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262626"/>
                </a:solidFill>
                <a:latin typeface="Calibri" pitchFamily="34" charset="0"/>
              </a:defRPr>
            </a:lvl2pPr>
            <a:lvl3pPr marL="1143000" indent="-228600" defTabSz="457200" eaLnBrk="0" hangingPunct="0">
              <a:spcBef>
                <a:spcPts val="600"/>
              </a:spcBef>
              <a:buClr>
                <a:srgbClr val="A6A6A6"/>
              </a:buClr>
              <a:buSzPct val="90000"/>
              <a:buFont typeface="Wingdings" pitchFamily="2" charset="2"/>
              <a:buChar char="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262626"/>
                </a:solidFill>
                <a:latin typeface="Calibri" pitchFamily="34" charset="0"/>
              </a:defRPr>
            </a:lvl3pPr>
            <a:lvl4pPr marL="1600200" indent="-228600" defTabSz="457200" eaLnBrk="0" hangingPunct="0">
              <a:spcBef>
                <a:spcPts val="600"/>
              </a:spcBef>
              <a:buClr>
                <a:srgbClr val="404040"/>
              </a:buClr>
              <a:buSzPct val="90000"/>
              <a:buFont typeface="Wingdings" pitchFamily="2" charset="2"/>
              <a:buChar char="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262626"/>
                </a:solidFill>
                <a:latin typeface="Calibri" pitchFamily="34" charset="0"/>
              </a:defRPr>
            </a:lvl4pPr>
            <a:lvl5pPr marL="2057400" indent="-228600" defTabSz="457200" eaLnBrk="0" hangingPunct="0">
              <a:spcBef>
                <a:spcPts val="600"/>
              </a:spcBef>
              <a:buClr>
                <a:srgbClr val="A6A6A6"/>
              </a:buClr>
              <a:buSzPct val="90000"/>
              <a:buFont typeface="Wingdings" pitchFamily="2" charset="2"/>
              <a:buChar char="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262626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262626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262626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262626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262626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4617B"/>
              </a:buClr>
              <a:buSzTx/>
              <a:buFont typeface="Calibri" pitchFamily="34" charset="0"/>
              <a:buNone/>
            </a:pPr>
            <a:r>
              <a:rPr lang="en-GB" altLang="en-US" sz="5000" b="1" smtClean="0">
                <a:solidFill>
                  <a:srgbClr val="04617B"/>
                </a:solidFill>
                <a:ea typeface="ＭＳ Ｐゴシック" pitchFamily="34" charset="-128"/>
              </a:rPr>
              <a:t>True or False</a:t>
            </a:r>
          </a:p>
        </p:txBody>
      </p:sp>
      <p:sp>
        <p:nvSpPr>
          <p:cNvPr id="53251" name="Text Box 2"/>
          <p:cNvSpPr txBox="1">
            <a:spLocks noChangeArrowheads="1"/>
          </p:cNvSpPr>
          <p:nvPr/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71463" indent="-271463" defTabSz="457200" eaLnBrk="0" hangingPunct="0">
              <a:spcBef>
                <a:spcPts val="2000"/>
              </a:spcBef>
              <a:buClr>
                <a:srgbClr val="A6A6A6"/>
              </a:buClr>
              <a:buSzPct val="90000"/>
              <a:buFont typeface="Wingdings" pitchFamily="2" charset="2"/>
              <a:buChar char="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262626"/>
                </a:solidFill>
                <a:latin typeface="Calibri" pitchFamily="34" charset="0"/>
              </a:defRPr>
            </a:lvl1pPr>
            <a:lvl2pPr marL="742950" indent="-285750" defTabSz="457200" eaLnBrk="0" hangingPunct="0">
              <a:spcBef>
                <a:spcPts val="600"/>
              </a:spcBef>
              <a:buClr>
                <a:srgbClr val="404040"/>
              </a:buClr>
              <a:buSzPct val="90000"/>
              <a:buFont typeface="Wingdings" pitchFamily="2" charset="2"/>
              <a:buChar char="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rgbClr val="262626"/>
                </a:solidFill>
                <a:latin typeface="Calibri" pitchFamily="34" charset="0"/>
              </a:defRPr>
            </a:lvl2pPr>
            <a:lvl3pPr marL="1143000" indent="-228600" defTabSz="457200" eaLnBrk="0" hangingPunct="0">
              <a:spcBef>
                <a:spcPts val="600"/>
              </a:spcBef>
              <a:buClr>
                <a:srgbClr val="A6A6A6"/>
              </a:buClr>
              <a:buSzPct val="90000"/>
              <a:buFont typeface="Wingdings" pitchFamily="2" charset="2"/>
              <a:buChar char="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262626"/>
                </a:solidFill>
                <a:latin typeface="Calibri" pitchFamily="34" charset="0"/>
              </a:defRPr>
            </a:lvl3pPr>
            <a:lvl4pPr marL="1600200" indent="-228600" defTabSz="457200" eaLnBrk="0" hangingPunct="0">
              <a:spcBef>
                <a:spcPts val="600"/>
              </a:spcBef>
              <a:buClr>
                <a:srgbClr val="404040"/>
              </a:buClr>
              <a:buSzPct val="90000"/>
              <a:buFont typeface="Wingdings" pitchFamily="2" charset="2"/>
              <a:buChar char="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262626"/>
                </a:solidFill>
                <a:latin typeface="Calibri" pitchFamily="34" charset="0"/>
              </a:defRPr>
            </a:lvl4pPr>
            <a:lvl5pPr marL="2057400" indent="-228600" defTabSz="457200" eaLnBrk="0" hangingPunct="0">
              <a:spcBef>
                <a:spcPts val="600"/>
              </a:spcBef>
              <a:buClr>
                <a:srgbClr val="A6A6A6"/>
              </a:buClr>
              <a:buSzPct val="90000"/>
              <a:buFont typeface="Wingdings" pitchFamily="2" charset="2"/>
              <a:buChar char="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262626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262626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262626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262626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262626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ts val="65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en-GB" altLang="en-US" sz="2600" b="1" smtClean="0">
                <a:solidFill>
                  <a:srgbClr val="000000"/>
                </a:solidFill>
                <a:latin typeface="Constantia" pitchFamily="18" charset="0"/>
                <a:ea typeface="ＭＳ Ｐゴシック" pitchFamily="34" charset="-128"/>
              </a:rPr>
              <a:t>It is better to be in many different clubs and teams than to only have a few extracurricular activities.</a:t>
            </a:r>
          </a:p>
        </p:txBody>
      </p:sp>
      <p:pic>
        <p:nvPicPr>
          <p:cNvPr id="53252" name="Picture 4" descr="C:\Users\heather_chambers\AppData\Local\Microsoft\Windows\Temporary Internet Files\Content.IE5\SF742HBU\MC900439810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200400"/>
            <a:ext cx="2743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3" name="Picture 5" descr="C:\Users\heather_chambers\AppData\Local\Microsoft\Windows\Temporary Internet Files\Content.IE5\WULNM41W\MC900445116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067050"/>
            <a:ext cx="796925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4" name="Picture 6" descr="C:\Users\heather_chambers\AppData\Local\Microsoft\Windows\Temporary Internet Files\Content.IE5\WULNM41W\MC900301358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325" y="3384550"/>
            <a:ext cx="1589088" cy="182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34450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"/>
          <p:cNvSpPr txBox="1">
            <a:spLocks noChangeArrowheads="1"/>
          </p:cNvSpPr>
          <p:nvPr/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rIns="0" bIns="0" anchor="b"/>
          <a:lstStyle>
            <a:lvl1pPr defTabSz="457200" eaLnBrk="0" hangingPunct="0">
              <a:spcBef>
                <a:spcPts val="2000"/>
              </a:spcBef>
              <a:buClr>
                <a:srgbClr val="A6A6A6"/>
              </a:buClr>
              <a:buSzPct val="90000"/>
              <a:buFont typeface="Wingdings" pitchFamily="2" charset="2"/>
              <a:buChar char="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62626"/>
                </a:solidFill>
                <a:latin typeface="Calibri" pitchFamily="34" charset="0"/>
              </a:defRPr>
            </a:lvl1pPr>
            <a:lvl2pPr marL="742950" indent="-285750" defTabSz="457200" eaLnBrk="0" hangingPunct="0">
              <a:spcBef>
                <a:spcPts val="600"/>
              </a:spcBef>
              <a:buClr>
                <a:srgbClr val="404040"/>
              </a:buClr>
              <a:buSzPct val="90000"/>
              <a:buFont typeface="Wingdings" pitchFamily="2" charset="2"/>
              <a:buChar char="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262626"/>
                </a:solidFill>
                <a:latin typeface="Calibri" pitchFamily="34" charset="0"/>
              </a:defRPr>
            </a:lvl2pPr>
            <a:lvl3pPr marL="1143000" indent="-228600" defTabSz="457200" eaLnBrk="0" hangingPunct="0">
              <a:spcBef>
                <a:spcPts val="600"/>
              </a:spcBef>
              <a:buClr>
                <a:srgbClr val="A6A6A6"/>
              </a:buClr>
              <a:buSzPct val="90000"/>
              <a:buFont typeface="Wingdings" pitchFamily="2" charset="2"/>
              <a:buChar char="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262626"/>
                </a:solidFill>
                <a:latin typeface="Calibri" pitchFamily="34" charset="0"/>
              </a:defRPr>
            </a:lvl3pPr>
            <a:lvl4pPr marL="1600200" indent="-228600" defTabSz="457200" eaLnBrk="0" hangingPunct="0">
              <a:spcBef>
                <a:spcPts val="600"/>
              </a:spcBef>
              <a:buClr>
                <a:srgbClr val="404040"/>
              </a:buClr>
              <a:buSzPct val="90000"/>
              <a:buFont typeface="Wingdings" pitchFamily="2" charset="2"/>
              <a:buChar char="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262626"/>
                </a:solidFill>
                <a:latin typeface="Calibri" pitchFamily="34" charset="0"/>
              </a:defRPr>
            </a:lvl4pPr>
            <a:lvl5pPr marL="2057400" indent="-228600" defTabSz="457200" eaLnBrk="0" hangingPunct="0">
              <a:spcBef>
                <a:spcPts val="600"/>
              </a:spcBef>
              <a:buClr>
                <a:srgbClr val="A6A6A6"/>
              </a:buClr>
              <a:buSzPct val="90000"/>
              <a:buFont typeface="Wingdings" pitchFamily="2" charset="2"/>
              <a:buChar char="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262626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262626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262626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262626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262626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Calibri" pitchFamily="34" charset="0"/>
              <a:buNone/>
            </a:pPr>
            <a:r>
              <a:rPr lang="en-GB" altLang="en-US" sz="5000" smtClean="0">
                <a:solidFill>
                  <a:srgbClr val="FF0000"/>
                </a:solidFill>
                <a:ea typeface="ＭＳ Ｐゴシック" pitchFamily="34" charset="-128"/>
              </a:rPr>
              <a:t>FALSE</a:t>
            </a:r>
          </a:p>
        </p:txBody>
      </p:sp>
      <p:sp>
        <p:nvSpPr>
          <p:cNvPr id="54275" name="Text Box 2"/>
          <p:cNvSpPr txBox="1">
            <a:spLocks noChangeArrowheads="1"/>
          </p:cNvSpPr>
          <p:nvPr/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71463" indent="-271463" defTabSz="457200" eaLnBrk="0" hangingPunct="0">
              <a:spcBef>
                <a:spcPts val="2000"/>
              </a:spcBef>
              <a:buClr>
                <a:srgbClr val="A6A6A6"/>
              </a:buClr>
              <a:buSzPct val="90000"/>
              <a:buFont typeface="Wingdings" pitchFamily="2" charset="2"/>
              <a:buChar char="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262626"/>
                </a:solidFill>
                <a:latin typeface="Calibri" pitchFamily="34" charset="0"/>
              </a:defRPr>
            </a:lvl1pPr>
            <a:lvl2pPr marL="742950" indent="-285750" defTabSz="457200" eaLnBrk="0" hangingPunct="0">
              <a:spcBef>
                <a:spcPts val="600"/>
              </a:spcBef>
              <a:buClr>
                <a:srgbClr val="404040"/>
              </a:buClr>
              <a:buSzPct val="90000"/>
              <a:buFont typeface="Wingdings" pitchFamily="2" charset="2"/>
              <a:buChar char="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rgbClr val="262626"/>
                </a:solidFill>
                <a:latin typeface="Calibri" pitchFamily="34" charset="0"/>
              </a:defRPr>
            </a:lvl2pPr>
            <a:lvl3pPr marL="1143000" indent="-228600" defTabSz="457200" eaLnBrk="0" hangingPunct="0">
              <a:spcBef>
                <a:spcPts val="600"/>
              </a:spcBef>
              <a:buClr>
                <a:srgbClr val="A6A6A6"/>
              </a:buClr>
              <a:buSzPct val="90000"/>
              <a:buFont typeface="Wingdings" pitchFamily="2" charset="2"/>
              <a:buChar char="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262626"/>
                </a:solidFill>
                <a:latin typeface="Calibri" pitchFamily="34" charset="0"/>
              </a:defRPr>
            </a:lvl3pPr>
            <a:lvl4pPr marL="1600200" indent="-228600" defTabSz="457200" eaLnBrk="0" hangingPunct="0">
              <a:spcBef>
                <a:spcPts val="600"/>
              </a:spcBef>
              <a:buClr>
                <a:srgbClr val="404040"/>
              </a:buClr>
              <a:buSzPct val="90000"/>
              <a:buFont typeface="Wingdings" pitchFamily="2" charset="2"/>
              <a:buChar char="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262626"/>
                </a:solidFill>
                <a:latin typeface="Calibri" pitchFamily="34" charset="0"/>
              </a:defRPr>
            </a:lvl4pPr>
            <a:lvl5pPr marL="2057400" indent="-228600" defTabSz="457200" eaLnBrk="0" hangingPunct="0">
              <a:spcBef>
                <a:spcPts val="600"/>
              </a:spcBef>
              <a:buClr>
                <a:srgbClr val="A6A6A6"/>
              </a:buClr>
              <a:buSzPct val="90000"/>
              <a:buFont typeface="Wingdings" pitchFamily="2" charset="2"/>
              <a:buChar char="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262626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262626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262626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262626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262626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ts val="65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en-GB" altLang="en-US" sz="2600" b="1" smtClean="0">
                <a:solidFill>
                  <a:srgbClr val="000000"/>
                </a:solidFill>
                <a:latin typeface="Constantia" pitchFamily="18" charset="0"/>
                <a:ea typeface="ＭＳ Ｐゴシック" pitchFamily="34" charset="-128"/>
              </a:rPr>
              <a:t>Colleges want to see commitment. It is best to stick to something and show leadership than be in every club. Something like a job, community service, being the president of a club, or the captain of a team show leadership and commitment. </a:t>
            </a:r>
          </a:p>
        </p:txBody>
      </p:sp>
    </p:spTree>
    <p:extLst>
      <p:ext uri="{BB962C8B-B14F-4D97-AF65-F5344CB8AC3E}">
        <p14:creationId xmlns:p14="http://schemas.microsoft.com/office/powerpoint/2010/main" val="12292426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1"/>
          <p:cNvSpPr txBox="1">
            <a:spLocks noChangeArrowheads="1"/>
          </p:cNvSpPr>
          <p:nvPr/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rIns="0" bIns="0" anchor="b"/>
          <a:lstStyle>
            <a:lvl1pPr defTabSz="457200" eaLnBrk="0" hangingPunct="0">
              <a:spcBef>
                <a:spcPts val="2000"/>
              </a:spcBef>
              <a:buClr>
                <a:srgbClr val="A6A6A6"/>
              </a:buClr>
              <a:buSzPct val="90000"/>
              <a:buFont typeface="Wingdings" pitchFamily="2" charset="2"/>
              <a:buChar char="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62626"/>
                </a:solidFill>
                <a:latin typeface="Calibri" pitchFamily="34" charset="0"/>
              </a:defRPr>
            </a:lvl1pPr>
            <a:lvl2pPr marL="742950" indent="-285750" defTabSz="457200" eaLnBrk="0" hangingPunct="0">
              <a:spcBef>
                <a:spcPts val="600"/>
              </a:spcBef>
              <a:buClr>
                <a:srgbClr val="404040"/>
              </a:buClr>
              <a:buSzPct val="90000"/>
              <a:buFont typeface="Wingdings" pitchFamily="2" charset="2"/>
              <a:buChar char="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262626"/>
                </a:solidFill>
                <a:latin typeface="Calibri" pitchFamily="34" charset="0"/>
              </a:defRPr>
            </a:lvl2pPr>
            <a:lvl3pPr marL="1143000" indent="-228600" defTabSz="457200" eaLnBrk="0" hangingPunct="0">
              <a:spcBef>
                <a:spcPts val="600"/>
              </a:spcBef>
              <a:buClr>
                <a:srgbClr val="A6A6A6"/>
              </a:buClr>
              <a:buSzPct val="90000"/>
              <a:buFont typeface="Wingdings" pitchFamily="2" charset="2"/>
              <a:buChar char="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262626"/>
                </a:solidFill>
                <a:latin typeface="Calibri" pitchFamily="34" charset="0"/>
              </a:defRPr>
            </a:lvl3pPr>
            <a:lvl4pPr marL="1600200" indent="-228600" defTabSz="457200" eaLnBrk="0" hangingPunct="0">
              <a:spcBef>
                <a:spcPts val="600"/>
              </a:spcBef>
              <a:buClr>
                <a:srgbClr val="404040"/>
              </a:buClr>
              <a:buSzPct val="90000"/>
              <a:buFont typeface="Wingdings" pitchFamily="2" charset="2"/>
              <a:buChar char="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262626"/>
                </a:solidFill>
                <a:latin typeface="Calibri" pitchFamily="34" charset="0"/>
              </a:defRPr>
            </a:lvl4pPr>
            <a:lvl5pPr marL="2057400" indent="-228600" defTabSz="457200" eaLnBrk="0" hangingPunct="0">
              <a:spcBef>
                <a:spcPts val="600"/>
              </a:spcBef>
              <a:buClr>
                <a:srgbClr val="A6A6A6"/>
              </a:buClr>
              <a:buSzPct val="90000"/>
              <a:buFont typeface="Wingdings" pitchFamily="2" charset="2"/>
              <a:buChar char="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262626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262626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262626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262626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262626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4617B"/>
              </a:buClr>
              <a:buSzTx/>
              <a:buFont typeface="Calibri" pitchFamily="34" charset="0"/>
              <a:buNone/>
            </a:pPr>
            <a:r>
              <a:rPr lang="en-GB" altLang="en-US" sz="5000" b="1" smtClean="0">
                <a:solidFill>
                  <a:srgbClr val="04617B"/>
                </a:solidFill>
                <a:ea typeface="ＭＳ Ｐゴシック" pitchFamily="34" charset="-128"/>
              </a:rPr>
              <a:t>True or False</a:t>
            </a:r>
          </a:p>
        </p:txBody>
      </p:sp>
      <p:sp>
        <p:nvSpPr>
          <p:cNvPr id="55299" name="Text Box 2"/>
          <p:cNvSpPr txBox="1">
            <a:spLocks noChangeArrowheads="1"/>
          </p:cNvSpPr>
          <p:nvPr/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71463" indent="-271463" defTabSz="457200" eaLnBrk="0" hangingPunct="0">
              <a:spcBef>
                <a:spcPts val="2000"/>
              </a:spcBef>
              <a:buClr>
                <a:srgbClr val="A6A6A6"/>
              </a:buClr>
              <a:buSzPct val="90000"/>
              <a:buFont typeface="Wingdings" pitchFamily="2" charset="2"/>
              <a:buChar char="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262626"/>
                </a:solidFill>
                <a:latin typeface="Calibri" pitchFamily="34" charset="0"/>
              </a:defRPr>
            </a:lvl1pPr>
            <a:lvl2pPr marL="742950" indent="-285750" defTabSz="457200" eaLnBrk="0" hangingPunct="0">
              <a:spcBef>
                <a:spcPts val="600"/>
              </a:spcBef>
              <a:buClr>
                <a:srgbClr val="404040"/>
              </a:buClr>
              <a:buSzPct val="90000"/>
              <a:buFont typeface="Wingdings" pitchFamily="2" charset="2"/>
              <a:buChar char="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rgbClr val="262626"/>
                </a:solidFill>
                <a:latin typeface="Calibri" pitchFamily="34" charset="0"/>
              </a:defRPr>
            </a:lvl2pPr>
            <a:lvl3pPr marL="1143000" indent="-228600" defTabSz="457200" eaLnBrk="0" hangingPunct="0">
              <a:spcBef>
                <a:spcPts val="600"/>
              </a:spcBef>
              <a:buClr>
                <a:srgbClr val="A6A6A6"/>
              </a:buClr>
              <a:buSzPct val="90000"/>
              <a:buFont typeface="Wingdings" pitchFamily="2" charset="2"/>
              <a:buChar char="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262626"/>
                </a:solidFill>
                <a:latin typeface="Calibri" pitchFamily="34" charset="0"/>
              </a:defRPr>
            </a:lvl3pPr>
            <a:lvl4pPr marL="1600200" indent="-228600" defTabSz="457200" eaLnBrk="0" hangingPunct="0">
              <a:spcBef>
                <a:spcPts val="600"/>
              </a:spcBef>
              <a:buClr>
                <a:srgbClr val="404040"/>
              </a:buClr>
              <a:buSzPct val="90000"/>
              <a:buFont typeface="Wingdings" pitchFamily="2" charset="2"/>
              <a:buChar char="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262626"/>
                </a:solidFill>
                <a:latin typeface="Calibri" pitchFamily="34" charset="0"/>
              </a:defRPr>
            </a:lvl4pPr>
            <a:lvl5pPr marL="2057400" indent="-228600" defTabSz="457200" eaLnBrk="0" hangingPunct="0">
              <a:spcBef>
                <a:spcPts val="600"/>
              </a:spcBef>
              <a:buClr>
                <a:srgbClr val="A6A6A6"/>
              </a:buClr>
              <a:buSzPct val="90000"/>
              <a:buFont typeface="Wingdings" pitchFamily="2" charset="2"/>
              <a:buChar char="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262626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262626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262626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262626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262626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ts val="65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en-GB" altLang="en-US" sz="2600" b="1" smtClean="0">
                <a:solidFill>
                  <a:srgbClr val="000000"/>
                </a:solidFill>
                <a:latin typeface="Constantia" pitchFamily="18" charset="0"/>
                <a:ea typeface="ＭＳ Ｐゴシック" pitchFamily="34" charset="-128"/>
              </a:rPr>
              <a:t>It is better to get the answers on homework from a friend than not turning it in on time.</a:t>
            </a:r>
          </a:p>
        </p:txBody>
      </p:sp>
      <p:pic>
        <p:nvPicPr>
          <p:cNvPr id="55300" name="Picture 2" descr="C:\Users\heather_chambers\AppData\Local\Microsoft\Windows\Temporary Internet Files\Content.IE5\SF742HBU\MC90008900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124200"/>
            <a:ext cx="4572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15168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"/>
          <p:cNvSpPr txBox="1">
            <a:spLocks noChangeArrowheads="1"/>
          </p:cNvSpPr>
          <p:nvPr/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rIns="0" bIns="0" anchor="b"/>
          <a:lstStyle>
            <a:lvl1pPr defTabSz="457200" eaLnBrk="0" hangingPunct="0">
              <a:spcBef>
                <a:spcPts val="2000"/>
              </a:spcBef>
              <a:buClr>
                <a:srgbClr val="A6A6A6"/>
              </a:buClr>
              <a:buSzPct val="90000"/>
              <a:buFont typeface="Wingdings" pitchFamily="2" charset="2"/>
              <a:buChar char="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62626"/>
                </a:solidFill>
                <a:latin typeface="Calibri" pitchFamily="34" charset="0"/>
              </a:defRPr>
            </a:lvl1pPr>
            <a:lvl2pPr marL="742950" indent="-285750" defTabSz="457200" eaLnBrk="0" hangingPunct="0">
              <a:spcBef>
                <a:spcPts val="600"/>
              </a:spcBef>
              <a:buClr>
                <a:srgbClr val="404040"/>
              </a:buClr>
              <a:buSzPct val="90000"/>
              <a:buFont typeface="Wingdings" pitchFamily="2" charset="2"/>
              <a:buChar char="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262626"/>
                </a:solidFill>
                <a:latin typeface="Calibri" pitchFamily="34" charset="0"/>
              </a:defRPr>
            </a:lvl2pPr>
            <a:lvl3pPr marL="1143000" indent="-228600" defTabSz="457200" eaLnBrk="0" hangingPunct="0">
              <a:spcBef>
                <a:spcPts val="600"/>
              </a:spcBef>
              <a:buClr>
                <a:srgbClr val="A6A6A6"/>
              </a:buClr>
              <a:buSzPct val="90000"/>
              <a:buFont typeface="Wingdings" pitchFamily="2" charset="2"/>
              <a:buChar char="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262626"/>
                </a:solidFill>
                <a:latin typeface="Calibri" pitchFamily="34" charset="0"/>
              </a:defRPr>
            </a:lvl3pPr>
            <a:lvl4pPr marL="1600200" indent="-228600" defTabSz="457200" eaLnBrk="0" hangingPunct="0">
              <a:spcBef>
                <a:spcPts val="600"/>
              </a:spcBef>
              <a:buClr>
                <a:srgbClr val="404040"/>
              </a:buClr>
              <a:buSzPct val="90000"/>
              <a:buFont typeface="Wingdings" pitchFamily="2" charset="2"/>
              <a:buChar char="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262626"/>
                </a:solidFill>
                <a:latin typeface="Calibri" pitchFamily="34" charset="0"/>
              </a:defRPr>
            </a:lvl4pPr>
            <a:lvl5pPr marL="2057400" indent="-228600" defTabSz="457200" eaLnBrk="0" hangingPunct="0">
              <a:spcBef>
                <a:spcPts val="600"/>
              </a:spcBef>
              <a:buClr>
                <a:srgbClr val="A6A6A6"/>
              </a:buClr>
              <a:buSzPct val="90000"/>
              <a:buFont typeface="Wingdings" pitchFamily="2" charset="2"/>
              <a:buChar char="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262626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262626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262626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262626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262626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B050"/>
              </a:buClr>
              <a:buSzTx/>
              <a:buFont typeface="Calibri" pitchFamily="34" charset="0"/>
              <a:buNone/>
            </a:pPr>
            <a:r>
              <a:rPr lang="en-GB" altLang="en-US" sz="5000" smtClean="0">
                <a:solidFill>
                  <a:srgbClr val="FF0000"/>
                </a:solidFill>
                <a:ea typeface="ＭＳ Ｐゴシック" pitchFamily="34" charset="-128"/>
              </a:rPr>
              <a:t>FALSE</a:t>
            </a:r>
          </a:p>
        </p:txBody>
      </p:sp>
      <p:sp>
        <p:nvSpPr>
          <p:cNvPr id="56323" name="Text Box 2"/>
          <p:cNvSpPr txBox="1">
            <a:spLocks noChangeArrowheads="1"/>
          </p:cNvSpPr>
          <p:nvPr/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71463" indent="-271463" defTabSz="457200" eaLnBrk="0" hangingPunct="0">
              <a:spcBef>
                <a:spcPts val="2000"/>
              </a:spcBef>
              <a:buClr>
                <a:srgbClr val="A6A6A6"/>
              </a:buClr>
              <a:buSzPct val="90000"/>
              <a:buFont typeface="Wingdings" pitchFamily="2" charset="2"/>
              <a:buChar char="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262626"/>
                </a:solidFill>
                <a:latin typeface="Calibri" pitchFamily="34" charset="0"/>
              </a:defRPr>
            </a:lvl1pPr>
            <a:lvl2pPr marL="638175" indent="-246063" defTabSz="457200" eaLnBrk="0" hangingPunct="0">
              <a:spcBef>
                <a:spcPts val="600"/>
              </a:spcBef>
              <a:buClr>
                <a:srgbClr val="404040"/>
              </a:buClr>
              <a:buSzPct val="90000"/>
              <a:buFont typeface="Wingdings" pitchFamily="2" charset="2"/>
              <a:buChar char="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rgbClr val="262626"/>
                </a:solidFill>
                <a:latin typeface="Calibri" pitchFamily="34" charset="0"/>
              </a:defRPr>
            </a:lvl2pPr>
            <a:lvl3pPr marL="1143000" indent="-228600" defTabSz="457200" eaLnBrk="0" hangingPunct="0">
              <a:spcBef>
                <a:spcPts val="600"/>
              </a:spcBef>
              <a:buClr>
                <a:srgbClr val="A6A6A6"/>
              </a:buClr>
              <a:buSzPct val="90000"/>
              <a:buFont typeface="Wingdings" pitchFamily="2" charset="2"/>
              <a:buChar char="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262626"/>
                </a:solidFill>
                <a:latin typeface="Calibri" pitchFamily="34" charset="0"/>
              </a:defRPr>
            </a:lvl3pPr>
            <a:lvl4pPr marL="1600200" indent="-228600" defTabSz="457200" eaLnBrk="0" hangingPunct="0">
              <a:spcBef>
                <a:spcPts val="600"/>
              </a:spcBef>
              <a:buClr>
                <a:srgbClr val="404040"/>
              </a:buClr>
              <a:buSzPct val="90000"/>
              <a:buFont typeface="Wingdings" pitchFamily="2" charset="2"/>
              <a:buChar char="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262626"/>
                </a:solidFill>
                <a:latin typeface="Calibri" pitchFamily="34" charset="0"/>
              </a:defRPr>
            </a:lvl4pPr>
            <a:lvl5pPr marL="2057400" indent="-228600" defTabSz="457200" eaLnBrk="0" hangingPunct="0">
              <a:spcBef>
                <a:spcPts val="600"/>
              </a:spcBef>
              <a:buClr>
                <a:srgbClr val="A6A6A6"/>
              </a:buClr>
              <a:buSzPct val="90000"/>
              <a:buFont typeface="Wingdings" pitchFamily="2" charset="2"/>
              <a:buChar char="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262626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262626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262626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262626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262626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ts val="65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en-GB" altLang="en-US" sz="2600" b="1" smtClean="0">
                <a:solidFill>
                  <a:srgbClr val="000000"/>
                </a:solidFill>
                <a:latin typeface="Constantia" pitchFamily="18" charset="0"/>
                <a:ea typeface="ＭＳ Ｐゴシック" pitchFamily="34" charset="-128"/>
              </a:rPr>
              <a:t>Homework helps you learn and study material for a quiz or a test.  Copying someone else's homework does not help you to learn material.  AND it is a violation of the Honor Code.</a:t>
            </a:r>
            <a:endParaRPr lang="en-GB" altLang="en-US" b="1" smtClean="0">
              <a:solidFill>
                <a:srgbClr val="000000"/>
              </a:solidFill>
              <a:latin typeface="Constantia" pitchFamily="18" charset="0"/>
              <a:ea typeface="ＭＳ Ｐゴシック" pitchFamily="34" charset="-128"/>
            </a:endParaRPr>
          </a:p>
          <a:p>
            <a:pPr lvl="1" eaLnBrk="1" fontAlgn="base" hangingPunct="1">
              <a:spcAft>
                <a:spcPct val="0"/>
              </a:spcAft>
              <a:buClr>
                <a:srgbClr val="0F6FC6"/>
              </a:buClr>
              <a:buSzPct val="85000"/>
              <a:buFont typeface="Wingdings 2" pitchFamily="18" charset="2"/>
              <a:buNone/>
            </a:pPr>
            <a:endParaRPr lang="en-GB" altLang="en-US" sz="2400" b="1" smtClean="0">
              <a:solidFill>
                <a:srgbClr val="000000"/>
              </a:solidFill>
              <a:latin typeface="Constantia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836377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1"/>
          <p:cNvSpPr txBox="1">
            <a:spLocks noChangeArrowheads="1"/>
          </p:cNvSpPr>
          <p:nvPr/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rIns="0" bIns="0" anchor="b"/>
          <a:lstStyle>
            <a:lvl1pPr defTabSz="457200" eaLnBrk="0" hangingPunct="0">
              <a:spcBef>
                <a:spcPts val="2000"/>
              </a:spcBef>
              <a:buClr>
                <a:srgbClr val="A6A6A6"/>
              </a:buClr>
              <a:buSzPct val="90000"/>
              <a:buFont typeface="Wingdings" pitchFamily="2" charset="2"/>
              <a:buChar char="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62626"/>
                </a:solidFill>
                <a:latin typeface="Calibri" pitchFamily="34" charset="0"/>
              </a:defRPr>
            </a:lvl1pPr>
            <a:lvl2pPr marL="742950" indent="-285750" defTabSz="457200" eaLnBrk="0" hangingPunct="0">
              <a:spcBef>
                <a:spcPts val="600"/>
              </a:spcBef>
              <a:buClr>
                <a:srgbClr val="404040"/>
              </a:buClr>
              <a:buSzPct val="90000"/>
              <a:buFont typeface="Wingdings" pitchFamily="2" charset="2"/>
              <a:buChar char="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262626"/>
                </a:solidFill>
                <a:latin typeface="Calibri" pitchFamily="34" charset="0"/>
              </a:defRPr>
            </a:lvl2pPr>
            <a:lvl3pPr marL="1143000" indent="-228600" defTabSz="457200" eaLnBrk="0" hangingPunct="0">
              <a:spcBef>
                <a:spcPts val="600"/>
              </a:spcBef>
              <a:buClr>
                <a:srgbClr val="A6A6A6"/>
              </a:buClr>
              <a:buSzPct val="90000"/>
              <a:buFont typeface="Wingdings" pitchFamily="2" charset="2"/>
              <a:buChar char="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262626"/>
                </a:solidFill>
                <a:latin typeface="Calibri" pitchFamily="34" charset="0"/>
              </a:defRPr>
            </a:lvl3pPr>
            <a:lvl4pPr marL="1600200" indent="-228600" defTabSz="457200" eaLnBrk="0" hangingPunct="0">
              <a:spcBef>
                <a:spcPts val="600"/>
              </a:spcBef>
              <a:buClr>
                <a:srgbClr val="404040"/>
              </a:buClr>
              <a:buSzPct val="90000"/>
              <a:buFont typeface="Wingdings" pitchFamily="2" charset="2"/>
              <a:buChar char="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262626"/>
                </a:solidFill>
                <a:latin typeface="Calibri" pitchFamily="34" charset="0"/>
              </a:defRPr>
            </a:lvl4pPr>
            <a:lvl5pPr marL="2057400" indent="-228600" defTabSz="457200" eaLnBrk="0" hangingPunct="0">
              <a:spcBef>
                <a:spcPts val="600"/>
              </a:spcBef>
              <a:buClr>
                <a:srgbClr val="A6A6A6"/>
              </a:buClr>
              <a:buSzPct val="90000"/>
              <a:buFont typeface="Wingdings" pitchFamily="2" charset="2"/>
              <a:buChar char="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262626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262626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262626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262626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262626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4617B"/>
              </a:buClr>
              <a:buSzTx/>
              <a:buFont typeface="Calibri" pitchFamily="34" charset="0"/>
              <a:buNone/>
            </a:pPr>
            <a:r>
              <a:rPr lang="en-GB" altLang="en-US" sz="5000" b="1" smtClean="0">
                <a:solidFill>
                  <a:srgbClr val="04617B"/>
                </a:solidFill>
                <a:ea typeface="ＭＳ Ｐゴシック" pitchFamily="34" charset="-128"/>
              </a:rPr>
              <a:t>True or False</a:t>
            </a:r>
          </a:p>
        </p:txBody>
      </p:sp>
      <p:sp>
        <p:nvSpPr>
          <p:cNvPr id="57347" name="Text Box 2"/>
          <p:cNvSpPr txBox="1">
            <a:spLocks noChangeArrowheads="1"/>
          </p:cNvSpPr>
          <p:nvPr/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71463" indent="-271463" defTabSz="457200" eaLnBrk="0" hangingPunct="0">
              <a:spcBef>
                <a:spcPts val="2000"/>
              </a:spcBef>
              <a:buClr>
                <a:srgbClr val="A6A6A6"/>
              </a:buClr>
              <a:buSzPct val="90000"/>
              <a:buFont typeface="Wingdings" pitchFamily="2" charset="2"/>
              <a:buChar char="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262626"/>
                </a:solidFill>
                <a:latin typeface="Calibri" pitchFamily="34" charset="0"/>
              </a:defRPr>
            </a:lvl1pPr>
            <a:lvl2pPr marL="742950" indent="-285750" defTabSz="457200" eaLnBrk="0" hangingPunct="0">
              <a:spcBef>
                <a:spcPts val="600"/>
              </a:spcBef>
              <a:buClr>
                <a:srgbClr val="404040"/>
              </a:buClr>
              <a:buSzPct val="90000"/>
              <a:buFont typeface="Wingdings" pitchFamily="2" charset="2"/>
              <a:buChar char="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rgbClr val="262626"/>
                </a:solidFill>
                <a:latin typeface="Calibri" pitchFamily="34" charset="0"/>
              </a:defRPr>
            </a:lvl2pPr>
            <a:lvl3pPr marL="1143000" indent="-228600" defTabSz="457200" eaLnBrk="0" hangingPunct="0">
              <a:spcBef>
                <a:spcPts val="600"/>
              </a:spcBef>
              <a:buClr>
                <a:srgbClr val="A6A6A6"/>
              </a:buClr>
              <a:buSzPct val="90000"/>
              <a:buFont typeface="Wingdings" pitchFamily="2" charset="2"/>
              <a:buChar char="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262626"/>
                </a:solidFill>
                <a:latin typeface="Calibri" pitchFamily="34" charset="0"/>
              </a:defRPr>
            </a:lvl3pPr>
            <a:lvl4pPr marL="1600200" indent="-228600" defTabSz="457200" eaLnBrk="0" hangingPunct="0">
              <a:spcBef>
                <a:spcPts val="600"/>
              </a:spcBef>
              <a:buClr>
                <a:srgbClr val="404040"/>
              </a:buClr>
              <a:buSzPct val="90000"/>
              <a:buFont typeface="Wingdings" pitchFamily="2" charset="2"/>
              <a:buChar char="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262626"/>
                </a:solidFill>
                <a:latin typeface="Calibri" pitchFamily="34" charset="0"/>
              </a:defRPr>
            </a:lvl4pPr>
            <a:lvl5pPr marL="2057400" indent="-228600" defTabSz="457200" eaLnBrk="0" hangingPunct="0">
              <a:spcBef>
                <a:spcPts val="600"/>
              </a:spcBef>
              <a:buClr>
                <a:srgbClr val="A6A6A6"/>
              </a:buClr>
              <a:buSzPct val="90000"/>
              <a:buFont typeface="Wingdings" pitchFamily="2" charset="2"/>
              <a:buChar char="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262626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262626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262626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262626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262626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ts val="65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en-GB" altLang="en-US" sz="2600" b="1" smtClean="0">
                <a:solidFill>
                  <a:srgbClr val="000000"/>
                </a:solidFill>
                <a:latin typeface="Constantia" pitchFamily="18" charset="0"/>
                <a:ea typeface="ＭＳ Ｐゴシック" pitchFamily="34" charset="-128"/>
              </a:rPr>
              <a:t>There are lots of resources to help you find out about college.</a:t>
            </a:r>
          </a:p>
        </p:txBody>
      </p:sp>
      <p:pic>
        <p:nvPicPr>
          <p:cNvPr id="57348" name="Picture 2" descr="C:\Users\heather_chambers\AppData\Local\Microsoft\Windows\Temporary Internet Files\Content.IE5\L4L76J91\MC90005679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200400"/>
            <a:ext cx="4343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92552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"/>
          <p:cNvSpPr txBox="1">
            <a:spLocks noChangeArrowheads="1"/>
          </p:cNvSpPr>
          <p:nvPr/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rIns="0" bIns="0" anchor="b"/>
          <a:lstStyle>
            <a:lvl1pPr defTabSz="457200" eaLnBrk="0" hangingPunct="0">
              <a:spcBef>
                <a:spcPts val="2000"/>
              </a:spcBef>
              <a:buClr>
                <a:srgbClr val="A6A6A6"/>
              </a:buClr>
              <a:buSzPct val="90000"/>
              <a:buFont typeface="Wingdings" pitchFamily="2" charset="2"/>
              <a:buChar char="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62626"/>
                </a:solidFill>
                <a:latin typeface="Calibri" pitchFamily="34" charset="0"/>
              </a:defRPr>
            </a:lvl1pPr>
            <a:lvl2pPr marL="742950" indent="-285750" defTabSz="457200" eaLnBrk="0" hangingPunct="0">
              <a:spcBef>
                <a:spcPts val="600"/>
              </a:spcBef>
              <a:buClr>
                <a:srgbClr val="404040"/>
              </a:buClr>
              <a:buSzPct val="90000"/>
              <a:buFont typeface="Wingdings" pitchFamily="2" charset="2"/>
              <a:buChar char="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262626"/>
                </a:solidFill>
                <a:latin typeface="Calibri" pitchFamily="34" charset="0"/>
              </a:defRPr>
            </a:lvl2pPr>
            <a:lvl3pPr marL="1143000" indent="-228600" defTabSz="457200" eaLnBrk="0" hangingPunct="0">
              <a:spcBef>
                <a:spcPts val="600"/>
              </a:spcBef>
              <a:buClr>
                <a:srgbClr val="A6A6A6"/>
              </a:buClr>
              <a:buSzPct val="90000"/>
              <a:buFont typeface="Wingdings" pitchFamily="2" charset="2"/>
              <a:buChar char="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262626"/>
                </a:solidFill>
                <a:latin typeface="Calibri" pitchFamily="34" charset="0"/>
              </a:defRPr>
            </a:lvl3pPr>
            <a:lvl4pPr marL="1600200" indent="-228600" defTabSz="457200" eaLnBrk="0" hangingPunct="0">
              <a:spcBef>
                <a:spcPts val="600"/>
              </a:spcBef>
              <a:buClr>
                <a:srgbClr val="404040"/>
              </a:buClr>
              <a:buSzPct val="90000"/>
              <a:buFont typeface="Wingdings" pitchFamily="2" charset="2"/>
              <a:buChar char="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262626"/>
                </a:solidFill>
                <a:latin typeface="Calibri" pitchFamily="34" charset="0"/>
              </a:defRPr>
            </a:lvl4pPr>
            <a:lvl5pPr marL="2057400" indent="-228600" defTabSz="457200" eaLnBrk="0" hangingPunct="0">
              <a:spcBef>
                <a:spcPts val="600"/>
              </a:spcBef>
              <a:buClr>
                <a:srgbClr val="A6A6A6"/>
              </a:buClr>
              <a:buSzPct val="90000"/>
              <a:buFont typeface="Wingdings" pitchFamily="2" charset="2"/>
              <a:buChar char="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262626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262626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262626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262626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262626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B050"/>
              </a:buClr>
              <a:buSzTx/>
              <a:buFont typeface="Calibri" pitchFamily="34" charset="0"/>
              <a:buNone/>
            </a:pPr>
            <a:r>
              <a:rPr lang="en-GB" altLang="en-US" sz="5000" smtClean="0">
                <a:solidFill>
                  <a:srgbClr val="00B050"/>
                </a:solidFill>
                <a:ea typeface="ＭＳ Ｐゴシック" pitchFamily="34" charset="-128"/>
              </a:rPr>
              <a:t>TRUE</a:t>
            </a:r>
          </a:p>
        </p:txBody>
      </p:sp>
      <p:sp>
        <p:nvSpPr>
          <p:cNvPr id="58371" name="Text Box 2"/>
          <p:cNvSpPr txBox="1">
            <a:spLocks noChangeArrowheads="1"/>
          </p:cNvSpPr>
          <p:nvPr/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71463" indent="-271463" defTabSz="457200" eaLnBrk="0" hangingPunct="0">
              <a:spcBef>
                <a:spcPts val="2000"/>
              </a:spcBef>
              <a:buClr>
                <a:srgbClr val="A6A6A6"/>
              </a:buClr>
              <a:buSzPct val="90000"/>
              <a:buFont typeface="Wingdings" pitchFamily="2" charset="2"/>
              <a:buChar char="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262626"/>
                </a:solidFill>
                <a:latin typeface="Calibri" pitchFamily="34" charset="0"/>
              </a:defRPr>
            </a:lvl1pPr>
            <a:lvl2pPr marL="638175" indent="-246063" defTabSz="457200" eaLnBrk="0" hangingPunct="0">
              <a:spcBef>
                <a:spcPts val="600"/>
              </a:spcBef>
              <a:buClr>
                <a:srgbClr val="404040"/>
              </a:buClr>
              <a:buSzPct val="90000"/>
              <a:buFont typeface="Wingdings" pitchFamily="2" charset="2"/>
              <a:buChar char="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rgbClr val="262626"/>
                </a:solidFill>
                <a:latin typeface="Calibri" pitchFamily="34" charset="0"/>
              </a:defRPr>
            </a:lvl2pPr>
            <a:lvl3pPr marL="1143000" indent="-228600" defTabSz="457200" eaLnBrk="0" hangingPunct="0">
              <a:spcBef>
                <a:spcPts val="600"/>
              </a:spcBef>
              <a:buClr>
                <a:srgbClr val="A6A6A6"/>
              </a:buClr>
              <a:buSzPct val="90000"/>
              <a:buFont typeface="Wingdings" pitchFamily="2" charset="2"/>
              <a:buChar char="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262626"/>
                </a:solidFill>
                <a:latin typeface="Calibri" pitchFamily="34" charset="0"/>
              </a:defRPr>
            </a:lvl3pPr>
            <a:lvl4pPr marL="1600200" indent="-228600" defTabSz="457200" eaLnBrk="0" hangingPunct="0">
              <a:spcBef>
                <a:spcPts val="600"/>
              </a:spcBef>
              <a:buClr>
                <a:srgbClr val="404040"/>
              </a:buClr>
              <a:buSzPct val="90000"/>
              <a:buFont typeface="Wingdings" pitchFamily="2" charset="2"/>
              <a:buChar char="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262626"/>
                </a:solidFill>
                <a:latin typeface="Calibri" pitchFamily="34" charset="0"/>
              </a:defRPr>
            </a:lvl4pPr>
            <a:lvl5pPr marL="2057400" indent="-228600" defTabSz="457200" eaLnBrk="0" hangingPunct="0">
              <a:spcBef>
                <a:spcPts val="600"/>
              </a:spcBef>
              <a:buClr>
                <a:srgbClr val="A6A6A6"/>
              </a:buClr>
              <a:buSzPct val="90000"/>
              <a:buFont typeface="Wingdings" pitchFamily="2" charset="2"/>
              <a:buChar char="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262626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262626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262626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262626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262626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ts val="65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en-GB" altLang="en-US" sz="2600" b="1" smtClean="0">
                <a:solidFill>
                  <a:srgbClr val="000000"/>
                </a:solidFill>
                <a:latin typeface="Constantia" pitchFamily="18" charset="0"/>
                <a:ea typeface="ＭＳ Ｐゴシック" pitchFamily="34" charset="-128"/>
              </a:rPr>
              <a:t>There are all sorts of resources such as:</a:t>
            </a:r>
          </a:p>
          <a:p>
            <a:pPr lvl="1" eaLnBrk="1" fontAlgn="base" hangingPunct="1">
              <a:spcAft>
                <a:spcPct val="0"/>
              </a:spcAft>
              <a:buClr>
                <a:srgbClr val="0F6FC6"/>
              </a:buClr>
              <a:buSzPct val="85000"/>
              <a:buFont typeface="Wingdings 2" pitchFamily="18" charset="2"/>
              <a:buChar char=""/>
            </a:pPr>
            <a:r>
              <a:rPr lang="en-GB" altLang="en-US" sz="2400" b="1" smtClean="0">
                <a:solidFill>
                  <a:srgbClr val="000000"/>
                </a:solidFill>
                <a:latin typeface="Constantia" pitchFamily="18" charset="0"/>
                <a:ea typeface="ＭＳ Ｐゴシック" pitchFamily="34" charset="-128"/>
              </a:rPr>
              <a:t>CFNC.org</a:t>
            </a:r>
          </a:p>
          <a:p>
            <a:pPr lvl="1" eaLnBrk="1" fontAlgn="base" hangingPunct="1">
              <a:spcAft>
                <a:spcPct val="0"/>
              </a:spcAft>
              <a:buClr>
                <a:srgbClr val="0F6FC6"/>
              </a:buClr>
              <a:buSzPct val="85000"/>
              <a:buFont typeface="Wingdings 2" pitchFamily="18" charset="2"/>
              <a:buChar char=""/>
            </a:pPr>
            <a:r>
              <a:rPr lang="en-GB" altLang="en-US" sz="2400" b="1" smtClean="0">
                <a:solidFill>
                  <a:srgbClr val="000000"/>
                </a:solidFill>
                <a:latin typeface="Constantia" pitchFamily="18" charset="0"/>
                <a:ea typeface="ＭＳ Ｐゴシック" pitchFamily="34" charset="-128"/>
              </a:rPr>
              <a:t>Collegeboard.org</a:t>
            </a:r>
          </a:p>
          <a:p>
            <a:pPr lvl="1" eaLnBrk="1" fontAlgn="base" hangingPunct="1">
              <a:spcAft>
                <a:spcPct val="0"/>
              </a:spcAft>
              <a:buClr>
                <a:srgbClr val="0F6FC6"/>
              </a:buClr>
              <a:buSzPct val="85000"/>
              <a:buFont typeface="Wingdings 2" pitchFamily="18" charset="2"/>
              <a:buChar char=""/>
            </a:pPr>
            <a:r>
              <a:rPr lang="en-GB" altLang="en-US" sz="2400" b="1" smtClean="0">
                <a:solidFill>
                  <a:srgbClr val="000000"/>
                </a:solidFill>
                <a:latin typeface="Constantia" pitchFamily="18" charset="0"/>
                <a:ea typeface="ＭＳ Ｐゴシック" pitchFamily="34" charset="-128"/>
              </a:rPr>
              <a:t>High School Counselors</a:t>
            </a:r>
          </a:p>
          <a:p>
            <a:pPr lvl="1" eaLnBrk="1" fontAlgn="base" hangingPunct="1">
              <a:spcAft>
                <a:spcPct val="0"/>
              </a:spcAft>
              <a:buClr>
                <a:srgbClr val="0F6FC6"/>
              </a:buClr>
              <a:buSzPct val="85000"/>
              <a:buFont typeface="Wingdings 2" pitchFamily="18" charset="2"/>
              <a:buNone/>
            </a:pPr>
            <a:endParaRPr lang="en-GB" altLang="en-US" sz="2400" b="1" smtClean="0">
              <a:solidFill>
                <a:srgbClr val="000000"/>
              </a:solidFill>
              <a:latin typeface="Constantia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947402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1228398"/>
            <a:ext cx="86106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/>
            <a:r>
              <a:rPr lang="en-US" sz="2000" b="1" dirty="0" smtClean="0"/>
              <a:t>February- </a:t>
            </a:r>
            <a:r>
              <a:rPr lang="en-US" sz="2000" b="1" dirty="0"/>
              <a:t>April</a:t>
            </a:r>
            <a:endParaRPr lang="en-US" sz="2000" dirty="0"/>
          </a:p>
          <a:p>
            <a:pPr marL="342900" lvl="0" indent="-342900" eaLnBrk="0" fontAlgn="base" hangingPunct="0">
              <a:buFont typeface="Arial" panose="020B0604020202020204" pitchFamily="34" charset="0"/>
              <a:buChar char="•"/>
            </a:pPr>
            <a:r>
              <a:rPr lang="en-US" sz="2000" dirty="0"/>
              <a:t>Register for classes for next year</a:t>
            </a:r>
          </a:p>
          <a:p>
            <a:pPr marL="742950" lvl="1" indent="-342900" eaLnBrk="0" fontAlgn="base" hangingPunct="0">
              <a:buFont typeface="Arial" panose="020B0604020202020204" pitchFamily="34" charset="0"/>
              <a:buChar char="•"/>
            </a:pPr>
            <a:r>
              <a:rPr lang="en-US" sz="2000" dirty="0" smtClean="0"/>
              <a:t>Your </a:t>
            </a:r>
            <a:r>
              <a:rPr lang="en-US" sz="2000" dirty="0"/>
              <a:t>child’s teachers will recommend what class and level (honors/standard/AP) for the next school year (and every year).  Some AP classes require a qualifying assignment.  If you believe that your child should have been recommended for a higher level, it is important to meet with that teacher.  For an AP class, the student can complete an override assessment during the registration process. </a:t>
            </a:r>
            <a:r>
              <a:rPr lang="en-US" sz="2000" dirty="0" smtClean="0"/>
              <a:t>Your </a:t>
            </a:r>
            <a:r>
              <a:rPr lang="en-US" sz="2000" dirty="0"/>
              <a:t>child will bring home a course selection form in April or May.</a:t>
            </a:r>
          </a:p>
          <a:p>
            <a:pPr marL="342900" lvl="0" indent="-342900" eaLnBrk="0" fontAlgn="base" hangingPunct="0">
              <a:buFont typeface="Arial" panose="020B0604020202020204" pitchFamily="34" charset="0"/>
              <a:buChar char="•"/>
            </a:pPr>
            <a:r>
              <a:rPr lang="en-US" sz="2000" dirty="0"/>
              <a:t>Review your grades/credits and make sure you choose classes to keep you on track for graduation</a:t>
            </a:r>
          </a:p>
          <a:p>
            <a:pPr marL="342900" indent="-342900" eaLnBrk="0" fontAlgn="base" hangingPunct="0">
              <a:buFont typeface="Arial" panose="020B0604020202020204" pitchFamily="34" charset="0"/>
              <a:buChar char="•"/>
            </a:pPr>
            <a:r>
              <a:rPr lang="en-US" sz="2000" b="1" dirty="0"/>
              <a:t> </a:t>
            </a:r>
            <a:r>
              <a:rPr lang="en-US" sz="2000" dirty="0"/>
              <a:t>Research and apply for summer programs and internships.  </a:t>
            </a:r>
          </a:p>
          <a:p>
            <a:pPr eaLnBrk="0" fontAlgn="base" hangingPunct="0"/>
            <a:r>
              <a:rPr lang="en-US" sz="2000" b="1" dirty="0"/>
              <a:t>May and June</a:t>
            </a:r>
            <a:endParaRPr lang="en-US" sz="2000" dirty="0"/>
          </a:p>
          <a:p>
            <a:pPr marL="342900" lvl="0" indent="-342900" eaLnBrk="0" fontAlgn="base" hangingPunct="0">
              <a:buFont typeface="Arial" panose="020B0604020202020204" pitchFamily="34" charset="0"/>
              <a:buChar char="•"/>
            </a:pPr>
            <a:r>
              <a:rPr lang="en-US" sz="2000" dirty="0"/>
              <a:t>Prepare for and take classroom </a:t>
            </a:r>
            <a:r>
              <a:rPr lang="en-US" sz="2000" dirty="0" smtClean="0"/>
              <a:t>finals- 20% of your child’s grade</a:t>
            </a:r>
          </a:p>
          <a:p>
            <a:pPr marL="342900" lvl="0" indent="-342900" eaLnBrk="0" fontAlgn="base" hangingPunct="0">
              <a:buFont typeface="Arial" panose="020B0604020202020204" pitchFamily="34" charset="0"/>
              <a:buChar char="•"/>
            </a:pPr>
            <a:r>
              <a:rPr lang="en-US" sz="2000" dirty="0" smtClean="0"/>
              <a:t>If you are in AP World History consider taking the SAT subject test.</a:t>
            </a:r>
            <a:endParaRPr lang="en-US" sz="2000" dirty="0"/>
          </a:p>
          <a:p>
            <a:pPr marL="342900" lvl="0" indent="-342900" eaLnBrk="0" fontAlgn="base" hangingPunct="0">
              <a:buFont typeface="Arial" panose="020B0604020202020204" pitchFamily="34" charset="0"/>
              <a:buChar char="•"/>
            </a:pPr>
            <a:r>
              <a:rPr lang="en-US" sz="2000" dirty="0"/>
              <a:t>Check the DSA yahoo group e-announcements and the student services website for any summer opportunities!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-20877" y="34050"/>
            <a:ext cx="8229600" cy="72707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latin typeface="Bookman Old Style"/>
                <a:cs typeface="Bookman Old Style"/>
              </a:rPr>
              <a:t>Freshman Year Timeline Continued….</a:t>
            </a:r>
          </a:p>
        </p:txBody>
      </p:sp>
      <p:pic>
        <p:nvPicPr>
          <p:cNvPr id="6" name="Picture 5" descr="DSA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76200"/>
            <a:ext cx="18288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7033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9842" y="0"/>
            <a:ext cx="8229600" cy="5334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latin typeface="Bookman Old Style"/>
                <a:cs typeface="Bookman Old Style"/>
              </a:rPr>
              <a:t>Sophomore Year Time Line</a:t>
            </a:r>
            <a:endParaRPr lang="en-US" sz="2800" b="1" dirty="0">
              <a:latin typeface="Bookman Old Style"/>
              <a:cs typeface="Bookman Old Styl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9227" y="914400"/>
            <a:ext cx="8991600" cy="4038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 smtClean="0"/>
              <a:t>September </a:t>
            </a:r>
            <a:r>
              <a:rPr lang="en-US" sz="2000" b="1" dirty="0"/>
              <a:t>and October</a:t>
            </a:r>
          </a:p>
          <a:p>
            <a:pPr lvl="0"/>
            <a:r>
              <a:rPr lang="en-US" sz="2000" dirty="0"/>
              <a:t>Review your ninth-grade transcript and evaluate your progress.</a:t>
            </a:r>
          </a:p>
          <a:p>
            <a:pPr lvl="0" eaLnBrk="0" fontAlgn="base" hangingPunct="0"/>
            <a:r>
              <a:rPr lang="en-US" sz="2000" dirty="0"/>
              <a:t>Go to the DPS College Fair on October </a:t>
            </a:r>
            <a:r>
              <a:rPr lang="en-US" sz="2000" dirty="0" smtClean="0"/>
              <a:t>1, 2017 </a:t>
            </a:r>
            <a:r>
              <a:rPr lang="en-US" sz="2000" dirty="0"/>
              <a:t>from 1-3 @ Northgate </a:t>
            </a:r>
            <a:r>
              <a:rPr lang="en-US" sz="2000" dirty="0" smtClean="0"/>
              <a:t>Mall.</a:t>
            </a:r>
            <a:endParaRPr lang="en-US" sz="2000" dirty="0"/>
          </a:p>
          <a:p>
            <a:pPr lvl="0"/>
            <a:r>
              <a:rPr lang="en-US" sz="2000" dirty="0" smtClean="0"/>
              <a:t>Explore </a:t>
            </a:r>
            <a:r>
              <a:rPr lang="en-US" sz="2000" dirty="0"/>
              <a:t>different types of colleges (private, public, professional and arts) on collegeboard.org, cfnc.org and college websites/visits.</a:t>
            </a:r>
          </a:p>
          <a:p>
            <a:pPr lvl="0"/>
            <a:r>
              <a:rPr lang="en-US" sz="2000" dirty="0"/>
              <a:t>Stay involved in extracurricular activities. </a:t>
            </a:r>
          </a:p>
          <a:p>
            <a:pPr lvl="0"/>
            <a:r>
              <a:rPr lang="en-US" sz="2000" dirty="0"/>
              <a:t>Take the </a:t>
            </a:r>
            <a:r>
              <a:rPr lang="en-US" sz="2000" dirty="0" smtClean="0"/>
              <a:t>Pre-ACT </a:t>
            </a:r>
            <a:r>
              <a:rPr lang="en-US" sz="2000" dirty="0"/>
              <a:t>test. Be sure you know the correct date and test location. </a:t>
            </a:r>
            <a:r>
              <a:rPr lang="en-US" sz="2000" dirty="0" smtClean="0"/>
              <a:t>Find practice </a:t>
            </a:r>
            <a:r>
              <a:rPr lang="en-US" sz="2000" dirty="0"/>
              <a:t>tests and other </a:t>
            </a:r>
            <a:r>
              <a:rPr lang="en-US" sz="2000" dirty="0" smtClean="0"/>
              <a:t>tips at actstudent.org.</a:t>
            </a:r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November-December</a:t>
            </a:r>
          </a:p>
          <a:p>
            <a:pPr lvl="0"/>
            <a:r>
              <a:rPr lang="en-US" sz="2000" dirty="0"/>
              <a:t>Continue to study hard, get GOOD GRADES and VOLUNTEER!</a:t>
            </a:r>
          </a:p>
          <a:p>
            <a:pPr marL="0" indent="0">
              <a:buNone/>
            </a:pPr>
            <a:r>
              <a:rPr lang="en-US" sz="2000" b="1" dirty="0"/>
              <a:t>January</a:t>
            </a:r>
          </a:p>
          <a:p>
            <a:pPr lvl="0"/>
            <a:r>
              <a:rPr lang="en-US" sz="2000" dirty="0"/>
              <a:t>Review your </a:t>
            </a:r>
            <a:r>
              <a:rPr lang="en-US" sz="2000" dirty="0" smtClean="0"/>
              <a:t>Pre-ACT </a:t>
            </a:r>
            <a:r>
              <a:rPr lang="en-US" sz="2000" dirty="0"/>
              <a:t>results and the problems you got wrong.  Continue taking SAT and ACT practice tests.</a:t>
            </a:r>
          </a:p>
          <a:p>
            <a:pPr lvl="0"/>
            <a:r>
              <a:rPr lang="en-US" sz="2000" dirty="0"/>
              <a:t>Engage in college classroom guidance run by your school counselor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pic>
        <p:nvPicPr>
          <p:cNvPr id="5" name="Picture 4" descr="DSA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76200"/>
            <a:ext cx="18288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746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3068" y="914400"/>
            <a:ext cx="88392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February</a:t>
            </a:r>
            <a:endParaRPr lang="en-US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/>
              <a:t>Meet with your counselor to register for classes for next year.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Your </a:t>
            </a:r>
            <a:r>
              <a:rPr lang="en-US" sz="1600" dirty="0"/>
              <a:t>child’s teachers will recommend what class and level (honors/standard/AP) for the next school year (and every year).  Some AP classes require a qualifying assignment.  If you believe that your child should have been recommended for a higher level, it is important to meet with that teacher.  For an AP class, the student can complete an override assessment during the registration process. </a:t>
            </a:r>
            <a:r>
              <a:rPr lang="en-US" sz="1600" dirty="0" smtClean="0"/>
              <a:t>Your </a:t>
            </a:r>
            <a:r>
              <a:rPr lang="en-US" sz="1600" dirty="0"/>
              <a:t>child will bring home a course selection form in April or May.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Think about the most challenging classes you can take.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/>
              <a:t>Review your transcript/credits with your counselor and make sure that you are on track for graduation.</a:t>
            </a:r>
          </a:p>
          <a:p>
            <a:r>
              <a:rPr lang="en-US" sz="2000" b="1" dirty="0"/>
              <a:t>March and April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/>
              <a:t>Research and apply for summer programs and internships. Pay close attention to program deadlines.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/>
              <a:t>Visit a college campus and attend an information session. </a:t>
            </a:r>
          </a:p>
          <a:p>
            <a:r>
              <a:rPr lang="en-US" sz="2000" b="1" dirty="0"/>
              <a:t>May and June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/>
              <a:t>Prepare for and take classroom </a:t>
            </a:r>
            <a:r>
              <a:rPr lang="en-US" sz="2000" dirty="0" smtClean="0"/>
              <a:t>Finals- 20% of your grade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If you are in APUSH or APES consider taking the SAT subject test.</a:t>
            </a:r>
            <a:endParaRPr lang="en-US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/>
              <a:t>Check the DSA yahoo group e-announcements for any summer opportunities.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19842" y="58737"/>
            <a:ext cx="8229600" cy="5334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 smtClean="0">
                <a:latin typeface="Bookman Old Style"/>
                <a:cs typeface="Bookman Old Style"/>
              </a:rPr>
              <a:t>Sophomore Year Time Line Continued….</a:t>
            </a:r>
            <a:endParaRPr lang="en-US" sz="2400" b="1" dirty="0">
              <a:latin typeface="Bookman Old Style"/>
              <a:cs typeface="Bookman Old Style"/>
            </a:endParaRPr>
          </a:p>
        </p:txBody>
      </p:sp>
      <p:pic>
        <p:nvPicPr>
          <p:cNvPr id="6" name="Picture 4" descr="DSA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0"/>
            <a:ext cx="1828800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27292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3019" y="0"/>
            <a:ext cx="8229600" cy="779464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sz="2800" b="1" dirty="0" smtClean="0">
                <a:latin typeface="Bookman Old Style"/>
                <a:cs typeface="Bookman Old Style"/>
              </a:rPr>
              <a:t>Junior Year Preview…sneak peak!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09600"/>
            <a:ext cx="9144000" cy="6248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endParaRPr lang="en-US" sz="2400" dirty="0" smtClean="0">
              <a:latin typeface="Bookman Old Style"/>
              <a:cs typeface="Bookman Old Style"/>
            </a:endParaRPr>
          </a:p>
          <a:p>
            <a:pPr eaLnBrk="1" hangingPunct="1"/>
            <a:r>
              <a:rPr lang="en-US" sz="2000" dirty="0" smtClean="0">
                <a:latin typeface="Bookman Old Style"/>
                <a:cs typeface="Bookman Old Style"/>
              </a:rPr>
              <a:t>Review your transcript and evaluate your progress</a:t>
            </a:r>
          </a:p>
          <a:p>
            <a:r>
              <a:rPr lang="en-US" sz="2000" dirty="0" smtClean="0">
                <a:latin typeface="Bookman Old Style"/>
                <a:cs typeface="Bookman Old Style"/>
              </a:rPr>
              <a:t>Junior year grades are especially important.  Work on your study habits</a:t>
            </a:r>
          </a:p>
          <a:p>
            <a:pPr eaLnBrk="1" hangingPunct="1"/>
            <a:r>
              <a:rPr lang="en-US" sz="2000" dirty="0" smtClean="0">
                <a:latin typeface="Bookman Old Style"/>
                <a:cs typeface="Bookman Old Style"/>
              </a:rPr>
              <a:t>Attend the DPS College Fair (October)</a:t>
            </a:r>
          </a:p>
          <a:p>
            <a:pPr eaLnBrk="1" hangingPunct="1"/>
            <a:r>
              <a:rPr lang="en-US" sz="2000" dirty="0" smtClean="0">
                <a:latin typeface="Bookman Old Style"/>
                <a:cs typeface="Bookman Old Style"/>
              </a:rPr>
              <a:t>Explore different types of colleges</a:t>
            </a:r>
          </a:p>
          <a:p>
            <a:pPr eaLnBrk="1" hangingPunct="1"/>
            <a:r>
              <a:rPr lang="en-US" sz="2000" dirty="0" smtClean="0">
                <a:latin typeface="Bookman Old Style"/>
                <a:cs typeface="Bookman Old Style"/>
              </a:rPr>
              <a:t>Meet with </a:t>
            </a:r>
            <a:r>
              <a:rPr lang="en-US" sz="2000" dirty="0">
                <a:latin typeface="Bookman Old Style"/>
                <a:cs typeface="Bookman Old Style"/>
              </a:rPr>
              <a:t>C</a:t>
            </a:r>
            <a:r>
              <a:rPr lang="en-US" sz="2000" dirty="0" smtClean="0">
                <a:latin typeface="Bookman Old Style"/>
                <a:cs typeface="Bookman Old Style"/>
              </a:rPr>
              <a:t>ollege Reps who visit DSA</a:t>
            </a:r>
            <a:endParaRPr lang="en-US" sz="2000" b="1" dirty="0" smtClean="0">
              <a:latin typeface="Bookman Old Style"/>
              <a:cs typeface="Bookman Old Style"/>
            </a:endParaRPr>
          </a:p>
          <a:p>
            <a:pPr eaLnBrk="1" hangingPunct="1"/>
            <a:r>
              <a:rPr lang="en-US" sz="2000" dirty="0" smtClean="0">
                <a:latin typeface="Bookman Old Style"/>
                <a:cs typeface="Bookman Old Style"/>
              </a:rPr>
              <a:t>Take the PSAT (Be sure to sign up in September). Only juniors are permitted to take the PSAT</a:t>
            </a:r>
            <a:endParaRPr lang="en-US" sz="2000" dirty="0">
              <a:latin typeface="Bookman Old Style"/>
              <a:cs typeface="Bookman Old Style"/>
            </a:endParaRPr>
          </a:p>
          <a:p>
            <a:pPr eaLnBrk="1" hangingPunct="1"/>
            <a:r>
              <a:rPr lang="en-US" sz="2000" dirty="0" smtClean="0">
                <a:latin typeface="Bookman Old Style"/>
                <a:cs typeface="Bookman Old Style"/>
              </a:rPr>
              <a:t>All juniors take the ACT in </a:t>
            </a:r>
            <a:r>
              <a:rPr lang="en-US" sz="2000" dirty="0" smtClean="0">
                <a:latin typeface="Bookman Old Style"/>
                <a:cs typeface="Bookman Old Style"/>
              </a:rPr>
              <a:t>February. </a:t>
            </a:r>
            <a:r>
              <a:rPr lang="en-US" sz="2000" dirty="0" smtClean="0">
                <a:latin typeface="Bookman Old Style"/>
                <a:cs typeface="Bookman Old Style"/>
              </a:rPr>
              <a:t>(for juniors only)</a:t>
            </a:r>
          </a:p>
          <a:p>
            <a:pPr eaLnBrk="1" hangingPunct="1"/>
            <a:r>
              <a:rPr lang="en-US" sz="2000" dirty="0" smtClean="0">
                <a:latin typeface="Bookman Old Style"/>
                <a:cs typeface="Bookman Old Style"/>
              </a:rPr>
              <a:t>Take the SAT ONE time during your Junior year.  You MUST take it in the fall of senior year as well.</a:t>
            </a:r>
          </a:p>
          <a:p>
            <a:r>
              <a:rPr lang="en-US" sz="2000" dirty="0" smtClean="0">
                <a:latin typeface="Bookman Old Style"/>
                <a:cs typeface="Bookman Old Style"/>
              </a:rPr>
              <a:t>If in an AP class, take the SAT subject test.</a:t>
            </a:r>
            <a:endParaRPr lang="en-US" sz="2000" dirty="0">
              <a:latin typeface="Bookman Old Style"/>
              <a:cs typeface="Bookman Old Style"/>
            </a:endParaRPr>
          </a:p>
          <a:p>
            <a:r>
              <a:rPr lang="en-US" sz="2000" dirty="0" smtClean="0">
                <a:latin typeface="Bookman Old Style"/>
                <a:cs typeface="Bookman Old Style"/>
              </a:rPr>
              <a:t>Official college visits factor into admissions, therefore start visiting colleges in the Spring of your Junior year or Summer before your Senior year.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400" b="1" dirty="0" smtClean="0">
              <a:latin typeface="Bookman Old Style"/>
              <a:cs typeface="Bookman Old Style"/>
            </a:endParaRPr>
          </a:p>
          <a:p>
            <a:pPr marL="0" indent="0" eaLnBrk="1" hangingPunct="1">
              <a:lnSpc>
                <a:spcPct val="110000"/>
              </a:lnSpc>
              <a:buNone/>
            </a:pPr>
            <a:endParaRPr lang="en-US" sz="1800" dirty="0" smtClean="0">
              <a:latin typeface="Bookman Old Style"/>
              <a:cs typeface="Bookman Old Style"/>
            </a:endParaRPr>
          </a:p>
          <a:p>
            <a:pPr eaLnBrk="1" hangingPunct="1">
              <a:lnSpc>
                <a:spcPct val="80000"/>
              </a:lnSpc>
            </a:pPr>
            <a:endParaRPr lang="en-US" sz="1800" dirty="0" smtClean="0">
              <a:latin typeface="Bookman Old Style"/>
              <a:cs typeface="Bookman Old Style"/>
            </a:endParaRPr>
          </a:p>
          <a:p>
            <a:pPr eaLnBrk="1" hangingPunct="1">
              <a:lnSpc>
                <a:spcPct val="80000"/>
              </a:lnSpc>
            </a:pPr>
            <a:endParaRPr lang="en-US" sz="1800" dirty="0" smtClean="0">
              <a:latin typeface="Bookman Old Style"/>
              <a:cs typeface="Bookman Old Style"/>
            </a:endParaRPr>
          </a:p>
          <a:p>
            <a:pPr eaLnBrk="1" hangingPunct="1">
              <a:lnSpc>
                <a:spcPct val="80000"/>
              </a:lnSpc>
            </a:pPr>
            <a:endParaRPr lang="en-US" sz="1800" dirty="0" smtClean="0">
              <a:latin typeface="Bookman Old Style"/>
              <a:cs typeface="Bookman Old Style"/>
            </a:endParaRPr>
          </a:p>
          <a:p>
            <a:pPr eaLnBrk="1" hangingPunct="1">
              <a:lnSpc>
                <a:spcPct val="80000"/>
              </a:lnSpc>
            </a:pPr>
            <a:endParaRPr lang="en-US" sz="2800" dirty="0" smtClean="0">
              <a:latin typeface="Bookman Old Style"/>
              <a:cs typeface="Bookman Old Style"/>
            </a:endParaRPr>
          </a:p>
          <a:p>
            <a:pPr eaLnBrk="1" hangingPunct="1">
              <a:lnSpc>
                <a:spcPct val="80000"/>
              </a:lnSpc>
            </a:pPr>
            <a:endParaRPr lang="en-US" sz="2800" dirty="0" smtClean="0">
              <a:latin typeface="Bookman Old Style"/>
              <a:cs typeface="Bookman Old Style"/>
            </a:endParaRPr>
          </a:p>
          <a:p>
            <a:pPr eaLnBrk="1" hangingPunct="1">
              <a:lnSpc>
                <a:spcPct val="80000"/>
              </a:lnSpc>
            </a:pPr>
            <a:endParaRPr lang="en-US" sz="4000" dirty="0" smtClean="0">
              <a:latin typeface="Bookman Old Style"/>
              <a:cs typeface="Bookman Old Style"/>
            </a:endParaRPr>
          </a:p>
        </p:txBody>
      </p:sp>
      <p:pic>
        <p:nvPicPr>
          <p:cNvPr id="5124" name="Picture 4" descr="DSA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0"/>
            <a:ext cx="1828800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540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b="1" dirty="0" smtClean="0">
                <a:latin typeface="Bookman Old Style"/>
                <a:cs typeface="Bookman Old Style"/>
              </a:rPr>
              <a:t>Senior Year Preview…sneak peak!</a:t>
            </a:r>
            <a:endParaRPr lang="en-US" sz="2800" b="1" dirty="0">
              <a:latin typeface="Bookman Old Style"/>
              <a:cs typeface="Bookman Old Styl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763000" cy="5181600"/>
          </a:xfrm>
        </p:spPr>
        <p:txBody>
          <a:bodyPr>
            <a:normAutofit fontScale="92500"/>
          </a:bodyPr>
          <a:lstStyle/>
          <a:p>
            <a:r>
              <a:rPr lang="en-US" sz="2200" dirty="0" smtClean="0">
                <a:latin typeface="Bookman Old Style"/>
                <a:cs typeface="Bookman Old Style"/>
              </a:rPr>
              <a:t>Review Your Transcript to Ensure You’re on Track to Graduate</a:t>
            </a:r>
          </a:p>
          <a:p>
            <a:r>
              <a:rPr lang="en-US" sz="2200" dirty="0" smtClean="0">
                <a:latin typeface="Bookman Old Style"/>
                <a:cs typeface="Bookman Old Style"/>
              </a:rPr>
              <a:t>You must take the SAT and/or the ACT in October or November</a:t>
            </a:r>
          </a:p>
          <a:p>
            <a:r>
              <a:rPr lang="en-US" sz="2200" dirty="0" smtClean="0">
                <a:latin typeface="Bookman Old Style"/>
                <a:cs typeface="Bookman Old Style"/>
              </a:rPr>
              <a:t>Take SAT Subject Tests (if needed)</a:t>
            </a:r>
          </a:p>
          <a:p>
            <a:r>
              <a:rPr lang="en-US" sz="2200" dirty="0" smtClean="0">
                <a:latin typeface="Bookman Old Style"/>
                <a:cs typeface="Bookman Old Style"/>
              </a:rPr>
              <a:t>Obtain Letters of Recommendation </a:t>
            </a:r>
          </a:p>
          <a:p>
            <a:r>
              <a:rPr lang="en-US" sz="1700" b="1" dirty="0" smtClean="0">
                <a:latin typeface="Bookman Old Style"/>
                <a:cs typeface="Bookman Old Style"/>
              </a:rPr>
              <a:t>Establish NC </a:t>
            </a:r>
            <a:r>
              <a:rPr lang="en-US" sz="1700" b="1" dirty="0">
                <a:latin typeface="Bookman Old Style"/>
                <a:cs typeface="Bookman Old Style"/>
              </a:rPr>
              <a:t>Residency </a:t>
            </a:r>
            <a:r>
              <a:rPr lang="en-US" sz="1700" b="1" dirty="0" smtClean="0">
                <a:latin typeface="Bookman Old Style"/>
                <a:cs typeface="Bookman Old Style"/>
              </a:rPr>
              <a:t>through </a:t>
            </a:r>
            <a:r>
              <a:rPr lang="en-US" sz="1700" b="1" dirty="0" smtClean="0">
                <a:latin typeface="Bookman Old Style"/>
                <a:cs typeface="Bookman Old Style"/>
                <a:hlinkClick r:id="rId3"/>
              </a:rPr>
              <a:t>https</a:t>
            </a:r>
            <a:r>
              <a:rPr lang="en-US" sz="1700" b="1" dirty="0">
                <a:latin typeface="Bookman Old Style"/>
                <a:cs typeface="Bookman Old Style"/>
                <a:hlinkClick r:id="rId3"/>
              </a:rPr>
              <a:t>://</a:t>
            </a:r>
            <a:r>
              <a:rPr lang="en-US" sz="1700" b="1" dirty="0" smtClean="0">
                <a:latin typeface="Bookman Old Style"/>
                <a:cs typeface="Bookman Old Style"/>
                <a:hlinkClick r:id="rId3"/>
              </a:rPr>
              <a:t>ncresidency.cfnc.org/residencyInfo/</a:t>
            </a:r>
            <a:r>
              <a:rPr lang="en-US" sz="1700" b="1" dirty="0">
                <a:latin typeface="Bookman Old Style"/>
                <a:cs typeface="Bookman Old Style"/>
              </a:rPr>
              <a:t> </a:t>
            </a:r>
            <a:r>
              <a:rPr lang="en-US" sz="1700" b="1" dirty="0" smtClean="0">
                <a:latin typeface="Bookman Old Style"/>
                <a:cs typeface="Bookman Old Style"/>
              </a:rPr>
              <a:t> This is a new requirement.  We offer a workshop on how to complete this during the fall.</a:t>
            </a:r>
            <a:endParaRPr lang="en-US" sz="1700" b="1" dirty="0" smtClean="0">
              <a:latin typeface="Bookman Old Style"/>
              <a:cs typeface="Bookman Old Style"/>
            </a:endParaRPr>
          </a:p>
          <a:p>
            <a:r>
              <a:rPr lang="en-US" sz="2200" dirty="0" smtClean="0">
                <a:latin typeface="Bookman Old Style"/>
                <a:cs typeface="Bookman Old Style"/>
              </a:rPr>
              <a:t>Attend college representative visits during lunch</a:t>
            </a:r>
          </a:p>
          <a:p>
            <a:r>
              <a:rPr lang="en-US" sz="2200" dirty="0" smtClean="0">
                <a:latin typeface="Bookman Old Style"/>
                <a:cs typeface="Bookman Old Style"/>
              </a:rPr>
              <a:t>Semester grades will be sent to colleges that request them</a:t>
            </a:r>
          </a:p>
          <a:p>
            <a:r>
              <a:rPr lang="en-US" sz="2200" dirty="0" smtClean="0">
                <a:latin typeface="Bookman Old Style"/>
                <a:cs typeface="Bookman Old Style"/>
              </a:rPr>
              <a:t>Apply for Financial Aid (FAFSA.gov) Not possible until January and </a:t>
            </a:r>
            <a:r>
              <a:rPr lang="en-US" sz="2200" dirty="0" smtClean="0">
                <a:latin typeface="Bookman Old Style"/>
                <a:cs typeface="Bookman Old Style"/>
              </a:rPr>
              <a:t>scholarships - </a:t>
            </a:r>
            <a:r>
              <a:rPr lang="en-US" sz="2200" i="1" dirty="0" smtClean="0">
                <a:latin typeface="Bookman Old Style"/>
                <a:cs typeface="Bookman Old Style"/>
              </a:rPr>
              <a:t>be sure to attend DSA’s financial aid </a:t>
            </a:r>
            <a:r>
              <a:rPr lang="en-US" sz="2200" i="1" dirty="0" smtClean="0">
                <a:latin typeface="Bookman Old Style"/>
                <a:cs typeface="Bookman Old Style"/>
              </a:rPr>
              <a:t>night. </a:t>
            </a:r>
            <a:r>
              <a:rPr lang="en-US" sz="2200" dirty="0" smtClean="0">
                <a:latin typeface="Bookman Old Style"/>
                <a:cs typeface="Bookman Old Style"/>
              </a:rPr>
              <a:t>This year it is on Monday, Nov. 27 at 6PM</a:t>
            </a:r>
            <a:endParaRPr lang="en-US" sz="2200" i="1" dirty="0" smtClean="0">
              <a:latin typeface="Bookman Old Style"/>
              <a:cs typeface="Bookman Old Style"/>
            </a:endParaRPr>
          </a:p>
          <a:p>
            <a:r>
              <a:rPr lang="en-US" sz="2200" dirty="0" smtClean="0">
                <a:latin typeface="Bookman Old Style"/>
                <a:cs typeface="Bookman Old Style"/>
              </a:rPr>
              <a:t>Final Transcripts will be Sent to Colleges</a:t>
            </a:r>
          </a:p>
          <a:p>
            <a:endParaRPr lang="en-US" sz="2000" dirty="0" smtClean="0">
              <a:latin typeface="Bookman Old Style"/>
              <a:cs typeface="Bookman Old Style"/>
            </a:endParaRPr>
          </a:p>
          <a:p>
            <a:endParaRPr lang="en-US" dirty="0" smtClean="0">
              <a:latin typeface="Bookman Old Style"/>
              <a:cs typeface="Bookman Old Style"/>
            </a:endParaRPr>
          </a:p>
          <a:p>
            <a:endParaRPr lang="en-US" dirty="0">
              <a:latin typeface="Bookman Old Style"/>
              <a:cs typeface="Bookman Old Style"/>
            </a:endParaRPr>
          </a:p>
        </p:txBody>
      </p:sp>
      <p:pic>
        <p:nvPicPr>
          <p:cNvPr id="4" name="Picture 4" descr="DSA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0"/>
            <a:ext cx="1828800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769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DSA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0"/>
            <a:ext cx="1828800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1455"/>
            <a:ext cx="8229600" cy="741363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latin typeface="Bookman Old Style"/>
                <a:cs typeface="Bookman Old Style"/>
              </a:rPr>
              <a:t>Graduation Requirements</a:t>
            </a:r>
            <a:r>
              <a:rPr lang="en-US" sz="3200" b="1" dirty="0" smtClean="0">
                <a:latin typeface="Bookman Old Style"/>
                <a:cs typeface="Bookman Old Style"/>
              </a:rPr>
              <a:t/>
            </a:r>
            <a:br>
              <a:rPr lang="en-US" sz="3200" b="1" dirty="0" smtClean="0">
                <a:latin typeface="Bookman Old Style"/>
                <a:cs typeface="Bookman Old Style"/>
              </a:rPr>
            </a:br>
            <a:endParaRPr lang="en-US" sz="3200" b="1" dirty="0">
              <a:latin typeface="Bookman Old Style"/>
              <a:cs typeface="Bookman Old Style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1184275"/>
            <a:ext cx="8229600" cy="5521325"/>
          </a:xfrm>
        </p:spPr>
        <p:txBody>
          <a:bodyPr numCol="2">
            <a:normAutofit/>
          </a:bodyPr>
          <a:lstStyle/>
          <a:p>
            <a:endParaRPr lang="en-US" sz="1600" b="1" dirty="0" smtClean="0">
              <a:latin typeface="Bookman Old Style"/>
              <a:cs typeface="Bookman Old Style"/>
            </a:endParaRPr>
          </a:p>
          <a:p>
            <a:r>
              <a:rPr lang="en-US" sz="1800" b="1" dirty="0" smtClean="0">
                <a:latin typeface="Bookman Old Style"/>
                <a:cs typeface="Bookman Old Style"/>
              </a:rPr>
              <a:t>Credits in English – </a:t>
            </a:r>
            <a:r>
              <a:rPr lang="en-US" sz="1800" b="1" dirty="0" smtClean="0">
                <a:latin typeface="Bookman Old Style"/>
                <a:cs typeface="Bookman Old Style"/>
              </a:rPr>
              <a:t>4</a:t>
            </a:r>
          </a:p>
          <a:p>
            <a:r>
              <a:rPr lang="en-US" sz="1800" dirty="0" smtClean="0">
                <a:latin typeface="Bookman Old Style"/>
                <a:cs typeface="Bookman Old Style"/>
              </a:rPr>
              <a:t>Honors </a:t>
            </a:r>
            <a:r>
              <a:rPr lang="en-US" sz="1800" dirty="0" smtClean="0">
                <a:latin typeface="Bookman Old Style"/>
                <a:cs typeface="Bookman Old Style"/>
              </a:rPr>
              <a:t>or Standard</a:t>
            </a:r>
          </a:p>
          <a:p>
            <a:pPr lvl="1"/>
            <a:r>
              <a:rPr lang="en-US" sz="1800" dirty="0" smtClean="0">
                <a:latin typeface="Bookman Old Style"/>
                <a:cs typeface="Bookman Old Style"/>
              </a:rPr>
              <a:t>English I</a:t>
            </a:r>
          </a:p>
          <a:p>
            <a:pPr lvl="1"/>
            <a:r>
              <a:rPr lang="en-US" sz="1800" dirty="0" smtClean="0">
                <a:latin typeface="Bookman Old Style"/>
                <a:cs typeface="Bookman Old Style"/>
              </a:rPr>
              <a:t>English II</a:t>
            </a:r>
          </a:p>
          <a:p>
            <a:pPr lvl="1"/>
            <a:r>
              <a:rPr lang="en-US" sz="1800" dirty="0" smtClean="0">
                <a:latin typeface="Bookman Old Style"/>
                <a:cs typeface="Bookman Old Style"/>
              </a:rPr>
              <a:t>English III or AP III</a:t>
            </a:r>
          </a:p>
          <a:p>
            <a:pPr lvl="1"/>
            <a:r>
              <a:rPr lang="en-US" sz="1800" dirty="0" smtClean="0">
                <a:latin typeface="Bookman Old Style"/>
                <a:cs typeface="Bookman Old Style"/>
              </a:rPr>
              <a:t>English IV or AP IV</a:t>
            </a:r>
          </a:p>
          <a:p>
            <a:endParaRPr lang="en-US" sz="1800" b="1" dirty="0" smtClean="0">
              <a:latin typeface="Bookman Old Style"/>
              <a:cs typeface="Bookman Old Style"/>
            </a:endParaRPr>
          </a:p>
          <a:p>
            <a:r>
              <a:rPr lang="en-US" sz="1800" b="1" dirty="0" smtClean="0">
                <a:latin typeface="Bookman Old Style"/>
                <a:cs typeface="Bookman Old Style"/>
              </a:rPr>
              <a:t>Credits in Math – </a:t>
            </a:r>
            <a:r>
              <a:rPr lang="en-US" sz="1800" b="1" dirty="0" smtClean="0">
                <a:latin typeface="Bookman Old Style"/>
                <a:cs typeface="Bookman Old Style"/>
              </a:rPr>
              <a:t>4</a:t>
            </a:r>
            <a:br>
              <a:rPr lang="en-US" sz="1800" b="1" dirty="0" smtClean="0">
                <a:latin typeface="Bookman Old Style"/>
                <a:cs typeface="Bookman Old Style"/>
              </a:rPr>
            </a:br>
            <a:r>
              <a:rPr lang="en-US" sz="1800" dirty="0" smtClean="0">
                <a:latin typeface="Bookman Old Style"/>
                <a:cs typeface="Bookman Old Style"/>
              </a:rPr>
              <a:t>Honors or Standard</a:t>
            </a:r>
            <a:endParaRPr lang="en-US" sz="1800" b="1" dirty="0" smtClean="0">
              <a:latin typeface="Bookman Old Style"/>
              <a:cs typeface="Bookman Old Style"/>
            </a:endParaRPr>
          </a:p>
          <a:p>
            <a:pPr lvl="1"/>
            <a:r>
              <a:rPr lang="en-US" sz="1800" dirty="0" smtClean="0">
                <a:latin typeface="Bookman Old Style"/>
                <a:cs typeface="Bookman Old Style"/>
              </a:rPr>
              <a:t>Math I</a:t>
            </a:r>
          </a:p>
          <a:p>
            <a:pPr lvl="1"/>
            <a:r>
              <a:rPr lang="en-US" sz="1800" dirty="0" smtClean="0">
                <a:latin typeface="Bookman Old Style"/>
                <a:cs typeface="Bookman Old Style"/>
              </a:rPr>
              <a:t>Math </a:t>
            </a:r>
            <a:r>
              <a:rPr lang="en-US" sz="1800" dirty="0" smtClean="0">
                <a:latin typeface="Bookman Old Style"/>
                <a:cs typeface="Bookman Old Style"/>
              </a:rPr>
              <a:t>II</a:t>
            </a:r>
          </a:p>
          <a:p>
            <a:pPr lvl="1"/>
            <a:r>
              <a:rPr lang="en-US" sz="1800" dirty="0" smtClean="0">
                <a:latin typeface="Bookman Old Style"/>
                <a:cs typeface="Bookman Old Style"/>
              </a:rPr>
              <a:t>Math III</a:t>
            </a:r>
          </a:p>
          <a:p>
            <a:pPr lvl="1"/>
            <a:r>
              <a:rPr lang="en-US" sz="1800" dirty="0" smtClean="0">
                <a:latin typeface="Bookman Old Style"/>
                <a:cs typeface="Bookman Old Style"/>
              </a:rPr>
              <a:t>Advanced Math Options</a:t>
            </a:r>
          </a:p>
          <a:p>
            <a:endParaRPr lang="en-US" sz="1800" b="1" dirty="0" smtClean="0">
              <a:latin typeface="Bookman Old Style"/>
              <a:cs typeface="Bookman Old Style"/>
            </a:endParaRPr>
          </a:p>
          <a:p>
            <a:endParaRPr lang="en-US" sz="1800" b="1" dirty="0">
              <a:latin typeface="Bookman Old Style"/>
              <a:cs typeface="Bookman Old Style"/>
            </a:endParaRPr>
          </a:p>
          <a:p>
            <a:endParaRPr lang="en-US" sz="1800" b="1" dirty="0" smtClean="0">
              <a:latin typeface="Bookman Old Style"/>
              <a:cs typeface="Bookman Old Style"/>
            </a:endParaRPr>
          </a:p>
          <a:p>
            <a:pPr marL="0" indent="0">
              <a:buNone/>
            </a:pPr>
            <a:r>
              <a:rPr lang="en-US" sz="1800" b="1" dirty="0" smtClean="0">
                <a:latin typeface="Bookman Old Style"/>
                <a:cs typeface="Bookman Old Style"/>
              </a:rPr>
              <a:t>Credits in History – 4</a:t>
            </a:r>
          </a:p>
          <a:p>
            <a:r>
              <a:rPr lang="en-US" sz="1800" dirty="0" smtClean="0">
                <a:latin typeface="Bookman Old Style"/>
                <a:cs typeface="Bookman Old Style"/>
              </a:rPr>
              <a:t>Honors or Standard</a:t>
            </a:r>
          </a:p>
          <a:p>
            <a:pPr lvl="1"/>
            <a:r>
              <a:rPr lang="en-US" sz="1800" dirty="0" smtClean="0">
                <a:latin typeface="Bookman Old Style"/>
                <a:cs typeface="Bookman Old Style"/>
              </a:rPr>
              <a:t>World History or AP World    (qualifying assignment)</a:t>
            </a:r>
          </a:p>
          <a:p>
            <a:pPr lvl="1"/>
            <a:r>
              <a:rPr lang="en-US" sz="1800" dirty="0" smtClean="0">
                <a:latin typeface="Bookman Old Style"/>
                <a:cs typeface="Bookman Old Style"/>
              </a:rPr>
              <a:t>American History I or APUSH (qualifying assignment)</a:t>
            </a:r>
          </a:p>
          <a:p>
            <a:pPr lvl="1"/>
            <a:r>
              <a:rPr lang="en-US" sz="1800" dirty="0" smtClean="0">
                <a:latin typeface="Bookman Old Style"/>
                <a:cs typeface="Bookman Old Style"/>
              </a:rPr>
              <a:t>If take APUSH in 10</a:t>
            </a:r>
            <a:r>
              <a:rPr lang="en-US" sz="1800" baseline="30000" dirty="0" smtClean="0">
                <a:latin typeface="Bookman Old Style"/>
                <a:cs typeface="Bookman Old Style"/>
              </a:rPr>
              <a:t>th</a:t>
            </a:r>
            <a:r>
              <a:rPr lang="en-US" sz="1800" dirty="0" smtClean="0">
                <a:latin typeface="Bookman Old Style"/>
                <a:cs typeface="Bookman Old Style"/>
              </a:rPr>
              <a:t> grade, there are History elective options for 11</a:t>
            </a:r>
            <a:r>
              <a:rPr lang="en-US" sz="1800" baseline="30000" dirty="0" smtClean="0">
                <a:latin typeface="Bookman Old Style"/>
                <a:cs typeface="Bookman Old Style"/>
              </a:rPr>
              <a:t>th</a:t>
            </a:r>
            <a:r>
              <a:rPr lang="en-US" sz="1800" dirty="0" smtClean="0">
                <a:latin typeface="Bookman Old Style"/>
                <a:cs typeface="Bookman Old Style"/>
              </a:rPr>
              <a:t> grade.</a:t>
            </a:r>
          </a:p>
          <a:p>
            <a:pPr lvl="1"/>
            <a:r>
              <a:rPr lang="en-US" sz="1800" dirty="0" smtClean="0">
                <a:latin typeface="Bookman Old Style"/>
                <a:cs typeface="Bookman Old Style"/>
              </a:rPr>
              <a:t>American History II or APUSH</a:t>
            </a:r>
          </a:p>
          <a:p>
            <a:pPr lvl="1"/>
            <a:r>
              <a:rPr lang="en-US" sz="1800" dirty="0" smtClean="0">
                <a:latin typeface="Bookman Old Style"/>
                <a:cs typeface="Bookman Old Style"/>
              </a:rPr>
              <a:t>Civics and Economics</a:t>
            </a:r>
          </a:p>
          <a:p>
            <a:pPr marL="0" indent="0">
              <a:buNone/>
            </a:pPr>
            <a:endParaRPr lang="en-US" sz="1400" dirty="0">
              <a:latin typeface="Bookman Old Style"/>
              <a:cs typeface="Bookman Old Style"/>
            </a:endParaRPr>
          </a:p>
        </p:txBody>
      </p:sp>
    </p:spTree>
    <p:extLst>
      <p:ext uri="{BB962C8B-B14F-4D97-AF65-F5344CB8AC3E}">
        <p14:creationId xmlns:p14="http://schemas.microsoft.com/office/powerpoint/2010/main" val="200054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1243787"/>
            <a:ext cx="85344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Bookman Old Style"/>
                <a:cs typeface="Bookman Old Style"/>
              </a:rPr>
              <a:t>Credits in Science – 3 </a:t>
            </a:r>
          </a:p>
          <a:p>
            <a:r>
              <a:rPr lang="en-US" dirty="0">
                <a:latin typeface="Bookman Old Style"/>
                <a:cs typeface="Bookman Old Style"/>
              </a:rPr>
              <a:t>Honors or Standard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Bookman Old Style"/>
                <a:cs typeface="Bookman Old Style"/>
              </a:rPr>
              <a:t>Earth Science or AP Earth </a:t>
            </a:r>
            <a:r>
              <a:rPr lang="en-US" dirty="0" smtClean="0">
                <a:latin typeface="Bookman Old Style"/>
                <a:cs typeface="Bookman Old Style"/>
              </a:rPr>
              <a:t>Science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Bookman Old Style"/>
                <a:cs typeface="Bookman Old Style"/>
              </a:rPr>
              <a:t>(with </a:t>
            </a:r>
            <a:r>
              <a:rPr lang="en-US" dirty="0">
                <a:latin typeface="Bookman Old Style"/>
                <a:cs typeface="Bookman Old Style"/>
              </a:rPr>
              <a:t>recommendation and pre </a:t>
            </a:r>
            <a:r>
              <a:rPr lang="en-US" dirty="0" err="1">
                <a:latin typeface="Bookman Old Style"/>
                <a:cs typeface="Bookman Old Style"/>
              </a:rPr>
              <a:t>req</a:t>
            </a:r>
            <a:r>
              <a:rPr lang="en-US" dirty="0">
                <a:latin typeface="Bookman Old Style"/>
                <a:cs typeface="Bookman Old Style"/>
              </a:rPr>
              <a:t> of Bio and co-</a:t>
            </a:r>
            <a:r>
              <a:rPr lang="en-US" dirty="0" err="1">
                <a:latin typeface="Bookman Old Style"/>
                <a:cs typeface="Bookman Old Style"/>
              </a:rPr>
              <a:t>req</a:t>
            </a:r>
            <a:r>
              <a:rPr lang="en-US" dirty="0">
                <a:latin typeface="Bookman Old Style"/>
                <a:cs typeface="Bookman Old Style"/>
              </a:rPr>
              <a:t> of </a:t>
            </a:r>
            <a:r>
              <a:rPr lang="en-US" dirty="0" err="1">
                <a:latin typeface="Bookman Old Style"/>
                <a:cs typeface="Bookman Old Style"/>
              </a:rPr>
              <a:t>Chem</a:t>
            </a:r>
            <a:r>
              <a:rPr lang="en-US" dirty="0">
                <a:latin typeface="Bookman Old Style"/>
                <a:cs typeface="Bookman Old Style"/>
              </a:rPr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Bookman Old Style"/>
                <a:cs typeface="Bookman Old Style"/>
              </a:rPr>
              <a:t>Biology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Bookman Old Style"/>
                <a:cs typeface="Bookman Old Style"/>
              </a:rPr>
              <a:t>A physical science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latin typeface="Bookman Old Style"/>
                <a:cs typeface="Bookman Old Style"/>
              </a:rPr>
              <a:t>Physical Science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latin typeface="Bookman Old Style"/>
                <a:cs typeface="Bookman Old Style"/>
              </a:rPr>
              <a:t>Chemistry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latin typeface="Bookman Old Style"/>
                <a:cs typeface="Bookman Old Style"/>
              </a:rPr>
              <a:t>Physics</a:t>
            </a:r>
          </a:p>
          <a:p>
            <a:pPr lvl="1"/>
            <a:endParaRPr lang="en-US" sz="1200" b="1" dirty="0">
              <a:latin typeface="Bookman Old Style"/>
              <a:cs typeface="Bookman Old Style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Bookman Old Style"/>
                <a:cs typeface="Bookman Old Style"/>
              </a:rPr>
              <a:t>Arts Concentration Credits </a:t>
            </a:r>
            <a:r>
              <a:rPr lang="en-US" dirty="0">
                <a:latin typeface="Bookman Old Style"/>
                <a:cs typeface="Bookman Old Style"/>
              </a:rPr>
              <a:t>– 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Bookman Old Style"/>
                <a:cs typeface="Bookman Old Style"/>
              </a:rPr>
              <a:t>Health/PE</a:t>
            </a:r>
            <a:r>
              <a:rPr lang="en-US" dirty="0">
                <a:latin typeface="Bookman Old Style"/>
                <a:cs typeface="Bookman Old Style"/>
              </a:rPr>
              <a:t> – 1</a:t>
            </a:r>
          </a:p>
          <a:p>
            <a:endParaRPr lang="en-US" dirty="0">
              <a:latin typeface="Bookman Old Style"/>
              <a:cs typeface="Bookman Old Style"/>
            </a:endParaRPr>
          </a:p>
          <a:p>
            <a:r>
              <a:rPr lang="en-US" b="1" dirty="0">
                <a:latin typeface="Bookman Old Style"/>
                <a:cs typeface="Bookman Old Style"/>
              </a:rPr>
              <a:t>FOR COLLEGE ADMISSIONS:</a:t>
            </a:r>
          </a:p>
          <a:p>
            <a:pPr lvl="1"/>
            <a:r>
              <a:rPr lang="en-US" dirty="0">
                <a:latin typeface="Bookman Old Style"/>
                <a:cs typeface="Bookman Old Style"/>
              </a:rPr>
              <a:t>2 years of the same second language</a:t>
            </a:r>
          </a:p>
          <a:p>
            <a:endParaRPr lang="en-US" b="1" dirty="0">
              <a:latin typeface="Bookman Old Style"/>
              <a:cs typeface="Bookman Old Style"/>
            </a:endParaRPr>
          </a:p>
          <a:p>
            <a:r>
              <a:rPr lang="en-US" b="1" dirty="0">
                <a:latin typeface="Bookman Old Style"/>
                <a:cs typeface="Bookman Old Style"/>
              </a:rPr>
              <a:t>Total Potential Credits – 28 (24 needed to graduate from DSA)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221455"/>
            <a:ext cx="8077200" cy="84534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 smtClean="0">
                <a:latin typeface="Bookman Old Style"/>
                <a:cs typeface="Bookman Old Style"/>
              </a:rPr>
              <a:t>Graduation Requirements</a:t>
            </a:r>
            <a:br>
              <a:rPr lang="en-US" sz="4000" b="1" dirty="0" smtClean="0">
                <a:latin typeface="Bookman Old Style"/>
                <a:cs typeface="Bookman Old Style"/>
              </a:rPr>
            </a:br>
            <a:endParaRPr lang="en-US" sz="4000" b="1" dirty="0">
              <a:latin typeface="Bookman Old Style"/>
              <a:cs typeface="Bookman Old Style"/>
            </a:endParaRPr>
          </a:p>
        </p:txBody>
      </p:sp>
      <p:pic>
        <p:nvPicPr>
          <p:cNvPr id="6" name="Picture 4" descr="DSA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0"/>
            <a:ext cx="1828800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14419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pectrum">
  <a:themeElements>
    <a:clrScheme name="Spectrum">
      <a:dk1>
        <a:sysClr val="windowText" lastClr="000000"/>
      </a:dk1>
      <a:lt1>
        <a:sysClr val="window" lastClr="FFFFFF"/>
      </a:lt1>
      <a:dk2>
        <a:srgbClr val="252731"/>
      </a:dk2>
      <a:lt2>
        <a:srgbClr val="EAE7E4"/>
      </a:lt2>
      <a:accent1>
        <a:srgbClr val="990000"/>
      </a:accent1>
      <a:accent2>
        <a:srgbClr val="FF6600"/>
      </a:accent2>
      <a:accent3>
        <a:srgbClr val="FFBA00"/>
      </a:accent3>
      <a:accent4>
        <a:srgbClr val="99CC00"/>
      </a:accent4>
      <a:accent5>
        <a:srgbClr val="528A02"/>
      </a:accent5>
      <a:accent6>
        <a:srgbClr val="333333"/>
      </a:accent6>
      <a:hlink>
        <a:srgbClr val="660000"/>
      </a:hlink>
      <a:folHlink>
        <a:srgbClr val="CC3300"/>
      </a:folHlink>
    </a:clrScheme>
    <a:fontScheme name="Spectrum">
      <a:majorFont>
        <a:latin typeface="Corbe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Spectrum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50000"/>
              </a:schemeClr>
            </a:gs>
            <a:gs pos="100000">
              <a:schemeClr val="phClr">
                <a:tint val="9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95000"/>
                <a:shade val="7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6600000" sx="101000" sy="101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50800" dir="5400000" sx="105000" sy="105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4800000"/>
            </a:lightRig>
          </a:scene3d>
          <a:sp3d prstMaterial="matte">
            <a:bevelT w="635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717</TotalTime>
  <Words>1832</Words>
  <Application>Microsoft Office PowerPoint</Application>
  <PresentationFormat>On-screen Show (4:3)</PresentationFormat>
  <Paragraphs>370</Paragraphs>
  <Slides>29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Office Theme</vt:lpstr>
      <vt:lpstr>Spectrum</vt:lpstr>
      <vt:lpstr>PowerPoint Presentation</vt:lpstr>
      <vt:lpstr>Freshman Year Timeline</vt:lpstr>
      <vt:lpstr>PowerPoint Presentation</vt:lpstr>
      <vt:lpstr>Sophomore Year Time Line</vt:lpstr>
      <vt:lpstr>PowerPoint Presentation</vt:lpstr>
      <vt:lpstr>Junior Year Preview…sneak peak!</vt:lpstr>
      <vt:lpstr>Senior Year Preview…sneak peak!</vt:lpstr>
      <vt:lpstr>Graduation Requirements </vt:lpstr>
      <vt:lpstr>PowerPoint Presentation</vt:lpstr>
      <vt:lpstr>10 point grading scale</vt:lpstr>
      <vt:lpstr>PowerPoint Presentation</vt:lpstr>
      <vt:lpstr>PowerPoint Presentation</vt:lpstr>
      <vt:lpstr>PowerPoint Presentation</vt:lpstr>
      <vt:lpstr>Navigating Collegeboard.org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Durham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Sophomore Year Time Line</dc:title>
  <dc:creator>Heather Chambers</dc:creator>
  <cp:lastModifiedBy>Heather Chambers</cp:lastModifiedBy>
  <cp:revision>115</cp:revision>
  <cp:lastPrinted>2017-09-28T21:00:18Z</cp:lastPrinted>
  <dcterms:created xsi:type="dcterms:W3CDTF">2012-10-03T15:31:29Z</dcterms:created>
  <dcterms:modified xsi:type="dcterms:W3CDTF">2017-09-28T21:00:20Z</dcterms:modified>
</cp:coreProperties>
</file>